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56" r:id="rId29"/>
    <p:sldId id="284" r:id="rId30"/>
    <p:sldId id="285" r:id="rId31"/>
    <p:sldId id="286" r:id="rId32"/>
    <p:sldId id="287" r:id="rId3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88" autoAdjust="0"/>
    <p:restoredTop sz="94660"/>
  </p:normalViewPr>
  <p:slideViewPr>
    <p:cSldViewPr snapToGrid="0">
      <p:cViewPr varScale="1">
        <p:scale>
          <a:sx n="74" d="100"/>
          <a:sy n="74" d="100"/>
        </p:scale>
        <p:origin x="75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C60BBBB-D2C0-4CF8-8178-D047F6D9C0E8}" type="datetimeFigureOut">
              <a:rPr lang="ru-RU" smtClean="0"/>
              <a:t>05.05.2016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DBCA07-B4CA-4144-92A1-BE476DD6B0C2}" type="slidenum">
              <a:rPr lang="ru-RU" smtClean="0"/>
              <a:t>‹#›</a:t>
            </a:fld>
            <a:endParaRPr lang="ru-RU"/>
          </a:p>
        </p:txBody>
      </p:sp>
    </p:spTree>
    <p:extLst>
      <p:ext uri="{BB962C8B-B14F-4D97-AF65-F5344CB8AC3E}">
        <p14:creationId xmlns:p14="http://schemas.microsoft.com/office/powerpoint/2010/main" val="5527106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C60BBBB-D2C0-4CF8-8178-D047F6D9C0E8}" type="datetimeFigureOut">
              <a:rPr lang="ru-RU" smtClean="0"/>
              <a:t>05.05.2016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DBCA07-B4CA-4144-92A1-BE476DD6B0C2}" type="slidenum">
              <a:rPr lang="ru-RU" smtClean="0"/>
              <a:t>‹#›</a:t>
            </a:fld>
            <a:endParaRPr lang="ru-RU"/>
          </a:p>
        </p:txBody>
      </p:sp>
    </p:spTree>
    <p:extLst>
      <p:ext uri="{BB962C8B-B14F-4D97-AF65-F5344CB8AC3E}">
        <p14:creationId xmlns:p14="http://schemas.microsoft.com/office/powerpoint/2010/main" val="3923452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C60BBBB-D2C0-4CF8-8178-D047F6D9C0E8}" type="datetimeFigureOut">
              <a:rPr lang="ru-RU" smtClean="0"/>
              <a:t>05.05.2016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DBCA07-B4CA-4144-92A1-BE476DD6B0C2}" type="slidenum">
              <a:rPr lang="ru-RU" smtClean="0"/>
              <a:t>‹#›</a:t>
            </a:fld>
            <a:endParaRPr lang="ru-RU"/>
          </a:p>
        </p:txBody>
      </p:sp>
    </p:spTree>
    <p:extLst>
      <p:ext uri="{BB962C8B-B14F-4D97-AF65-F5344CB8AC3E}">
        <p14:creationId xmlns:p14="http://schemas.microsoft.com/office/powerpoint/2010/main" val="24410675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C60BBBB-D2C0-4CF8-8178-D047F6D9C0E8}" type="datetimeFigureOut">
              <a:rPr lang="ru-RU" smtClean="0"/>
              <a:t>05.05.2016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DBCA07-B4CA-4144-92A1-BE476DD6B0C2}" type="slidenum">
              <a:rPr lang="ru-RU" smtClean="0"/>
              <a:t>‹#›</a:t>
            </a:fld>
            <a:endParaRPr lang="ru-RU"/>
          </a:p>
        </p:txBody>
      </p:sp>
    </p:spTree>
    <p:extLst>
      <p:ext uri="{BB962C8B-B14F-4D97-AF65-F5344CB8AC3E}">
        <p14:creationId xmlns:p14="http://schemas.microsoft.com/office/powerpoint/2010/main" val="29806018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C60BBBB-D2C0-4CF8-8178-D047F6D9C0E8}" type="datetimeFigureOut">
              <a:rPr lang="ru-RU" smtClean="0"/>
              <a:t>05.05.2016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DBCA07-B4CA-4144-92A1-BE476DD6B0C2}" type="slidenum">
              <a:rPr lang="ru-RU" smtClean="0"/>
              <a:t>‹#›</a:t>
            </a:fld>
            <a:endParaRPr lang="ru-RU"/>
          </a:p>
        </p:txBody>
      </p:sp>
    </p:spTree>
    <p:extLst>
      <p:ext uri="{BB962C8B-B14F-4D97-AF65-F5344CB8AC3E}">
        <p14:creationId xmlns:p14="http://schemas.microsoft.com/office/powerpoint/2010/main" val="717886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C60BBBB-D2C0-4CF8-8178-D047F6D9C0E8}" type="datetimeFigureOut">
              <a:rPr lang="ru-RU" smtClean="0"/>
              <a:t>05.05.2016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0DBCA07-B4CA-4144-92A1-BE476DD6B0C2}" type="slidenum">
              <a:rPr lang="ru-RU" smtClean="0"/>
              <a:t>‹#›</a:t>
            </a:fld>
            <a:endParaRPr lang="ru-RU"/>
          </a:p>
        </p:txBody>
      </p:sp>
    </p:spTree>
    <p:extLst>
      <p:ext uri="{BB962C8B-B14F-4D97-AF65-F5344CB8AC3E}">
        <p14:creationId xmlns:p14="http://schemas.microsoft.com/office/powerpoint/2010/main" val="5847888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C60BBBB-D2C0-4CF8-8178-D047F6D9C0E8}" type="datetimeFigureOut">
              <a:rPr lang="ru-RU" smtClean="0"/>
              <a:t>05.05.2016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0DBCA07-B4CA-4144-92A1-BE476DD6B0C2}" type="slidenum">
              <a:rPr lang="ru-RU" smtClean="0"/>
              <a:t>‹#›</a:t>
            </a:fld>
            <a:endParaRPr lang="ru-RU"/>
          </a:p>
        </p:txBody>
      </p:sp>
    </p:spTree>
    <p:extLst>
      <p:ext uri="{BB962C8B-B14F-4D97-AF65-F5344CB8AC3E}">
        <p14:creationId xmlns:p14="http://schemas.microsoft.com/office/powerpoint/2010/main" val="2405856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C60BBBB-D2C0-4CF8-8178-D047F6D9C0E8}" type="datetimeFigureOut">
              <a:rPr lang="ru-RU" smtClean="0"/>
              <a:t>05.05.2016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0DBCA07-B4CA-4144-92A1-BE476DD6B0C2}" type="slidenum">
              <a:rPr lang="ru-RU" smtClean="0"/>
              <a:t>‹#›</a:t>
            </a:fld>
            <a:endParaRPr lang="ru-RU"/>
          </a:p>
        </p:txBody>
      </p:sp>
    </p:spTree>
    <p:extLst>
      <p:ext uri="{BB962C8B-B14F-4D97-AF65-F5344CB8AC3E}">
        <p14:creationId xmlns:p14="http://schemas.microsoft.com/office/powerpoint/2010/main" val="780823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C60BBBB-D2C0-4CF8-8178-D047F6D9C0E8}" type="datetimeFigureOut">
              <a:rPr lang="ru-RU" smtClean="0"/>
              <a:t>05.05.2016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0DBCA07-B4CA-4144-92A1-BE476DD6B0C2}" type="slidenum">
              <a:rPr lang="ru-RU" smtClean="0"/>
              <a:t>‹#›</a:t>
            </a:fld>
            <a:endParaRPr lang="ru-RU"/>
          </a:p>
        </p:txBody>
      </p:sp>
    </p:spTree>
    <p:extLst>
      <p:ext uri="{BB962C8B-B14F-4D97-AF65-F5344CB8AC3E}">
        <p14:creationId xmlns:p14="http://schemas.microsoft.com/office/powerpoint/2010/main" val="1116168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EC60BBBB-D2C0-4CF8-8178-D047F6D9C0E8}" type="datetimeFigureOut">
              <a:rPr lang="ru-RU" smtClean="0"/>
              <a:t>05.05.2016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0DBCA07-B4CA-4144-92A1-BE476DD6B0C2}" type="slidenum">
              <a:rPr lang="ru-RU" smtClean="0"/>
              <a:t>‹#›</a:t>
            </a:fld>
            <a:endParaRPr lang="ru-RU"/>
          </a:p>
        </p:txBody>
      </p:sp>
    </p:spTree>
    <p:extLst>
      <p:ext uri="{BB962C8B-B14F-4D97-AF65-F5344CB8AC3E}">
        <p14:creationId xmlns:p14="http://schemas.microsoft.com/office/powerpoint/2010/main" val="28346260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EC60BBBB-D2C0-4CF8-8178-D047F6D9C0E8}" type="datetimeFigureOut">
              <a:rPr lang="ru-RU" smtClean="0"/>
              <a:t>05.05.2016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0DBCA07-B4CA-4144-92A1-BE476DD6B0C2}" type="slidenum">
              <a:rPr lang="ru-RU" smtClean="0"/>
              <a:t>‹#›</a:t>
            </a:fld>
            <a:endParaRPr lang="ru-RU"/>
          </a:p>
        </p:txBody>
      </p:sp>
    </p:spTree>
    <p:extLst>
      <p:ext uri="{BB962C8B-B14F-4D97-AF65-F5344CB8AC3E}">
        <p14:creationId xmlns:p14="http://schemas.microsoft.com/office/powerpoint/2010/main" val="41389493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60BBBB-D2C0-4CF8-8178-D047F6D9C0E8}" type="datetimeFigureOut">
              <a:rPr lang="ru-RU" smtClean="0"/>
              <a:t>05.05.2016</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DBCA07-B4CA-4144-92A1-BE476DD6B0C2}" type="slidenum">
              <a:rPr lang="ru-RU" smtClean="0"/>
              <a:t>‹#›</a:t>
            </a:fld>
            <a:endParaRPr lang="ru-RU"/>
          </a:p>
        </p:txBody>
      </p:sp>
    </p:spTree>
    <p:extLst>
      <p:ext uri="{BB962C8B-B14F-4D97-AF65-F5344CB8AC3E}">
        <p14:creationId xmlns:p14="http://schemas.microsoft.com/office/powerpoint/2010/main" val="26488208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04304" y="2551918"/>
            <a:ext cx="9144000" cy="2387600"/>
          </a:xfrm>
        </p:spPr>
        <p:txBody>
          <a:bodyPr>
            <a:noAutofit/>
          </a:bodyPr>
          <a:lstStyle/>
          <a:p>
            <a:r>
              <a:rPr lang="ru-RU" sz="4000" b="1" dirty="0">
                <a:latin typeface="+mn-lt"/>
              </a:rPr>
              <a:t>МЕТОДИЧЕСКИЕ РЕКОМЕНДАЦИИ</a:t>
            </a:r>
            <a:br>
              <a:rPr lang="ru-RU" sz="4000" b="1" dirty="0">
                <a:latin typeface="+mn-lt"/>
              </a:rPr>
            </a:br>
            <a:r>
              <a:rPr lang="ru-RU" sz="4000" b="1" dirty="0">
                <a:latin typeface="+mn-lt"/>
              </a:rPr>
              <a:t>ПО ПРОЕКТИРОВАНИЮ</a:t>
            </a:r>
            <a:br>
              <a:rPr lang="ru-RU" sz="4000" b="1" dirty="0">
                <a:latin typeface="+mn-lt"/>
              </a:rPr>
            </a:br>
            <a:r>
              <a:rPr lang="ru-RU" sz="4000" b="1" dirty="0">
                <a:latin typeface="+mn-lt"/>
              </a:rPr>
              <a:t>ДОПОЛНИТЕЛЬНЫХ ОБЩЕОБРАЗОВАТЕЛЬНЫХ</a:t>
            </a:r>
            <a:br>
              <a:rPr lang="ru-RU" sz="4000" b="1" dirty="0">
                <a:latin typeface="+mn-lt"/>
              </a:rPr>
            </a:br>
            <a:r>
              <a:rPr lang="ru-RU" sz="4000" b="1" dirty="0">
                <a:latin typeface="+mn-lt"/>
              </a:rPr>
              <a:t>ОБЩЕРАЗВИВАЮЩИХ ПРОГРАММ</a:t>
            </a:r>
            <a:br>
              <a:rPr lang="ru-RU" sz="4000" b="1" dirty="0">
                <a:latin typeface="+mn-lt"/>
              </a:rPr>
            </a:br>
            <a:endParaRPr lang="ru-RU" sz="4000" b="1" dirty="0">
              <a:latin typeface="+mn-lt"/>
            </a:endParaRPr>
          </a:p>
        </p:txBody>
      </p:sp>
      <p:sp>
        <p:nvSpPr>
          <p:cNvPr id="3" name="Подзаголовок 2"/>
          <p:cNvSpPr>
            <a:spLocks noGrp="1"/>
          </p:cNvSpPr>
          <p:nvPr>
            <p:ph type="subTitle" idx="1"/>
          </p:nvPr>
        </p:nvSpPr>
        <p:spPr>
          <a:xfrm>
            <a:off x="1433848" y="4670984"/>
            <a:ext cx="9144000" cy="1655762"/>
          </a:xfrm>
        </p:spPr>
        <p:txBody>
          <a:bodyPr>
            <a:normAutofit/>
          </a:bodyPr>
          <a:lstStyle/>
          <a:p>
            <a:r>
              <a:rPr lang="ru-RU" sz="3600" b="1" dirty="0" smtClean="0"/>
              <a:t>публичная экспертиза проекта</a:t>
            </a:r>
          </a:p>
          <a:p>
            <a:r>
              <a:rPr lang="ru-RU" sz="3600" b="1" dirty="0" smtClean="0"/>
              <a:t>19 января 2016 года</a:t>
            </a:r>
            <a:endParaRPr lang="ru-RU" sz="3600" b="1" dirty="0"/>
          </a:p>
        </p:txBody>
      </p:sp>
    </p:spTree>
    <p:extLst>
      <p:ext uri="{BB962C8B-B14F-4D97-AF65-F5344CB8AC3E}">
        <p14:creationId xmlns:p14="http://schemas.microsoft.com/office/powerpoint/2010/main" val="61808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1. Нормативно-правовые основания проектирования дополнительных общеобразовательных общеразвивающих </a:t>
            </a:r>
            <a:r>
              <a:rPr lang="ru-RU" sz="3200" b="1" dirty="0" smtClean="0"/>
              <a:t>программ (требования к реализации ДООП)</a:t>
            </a:r>
            <a:endParaRPr lang="ru-RU" sz="3200" dirty="0"/>
          </a:p>
        </p:txBody>
      </p:sp>
      <p:sp>
        <p:nvSpPr>
          <p:cNvPr id="3" name="Объект 2"/>
          <p:cNvSpPr>
            <a:spLocks noGrp="1"/>
          </p:cNvSpPr>
          <p:nvPr>
            <p:ph idx="1"/>
          </p:nvPr>
        </p:nvSpPr>
        <p:spPr>
          <a:xfrm>
            <a:off x="695458" y="1845235"/>
            <a:ext cx="11372046" cy="4697233"/>
          </a:xfrm>
        </p:spPr>
        <p:txBody>
          <a:bodyPr>
            <a:normAutofit fontScale="92500" lnSpcReduction="10000"/>
          </a:bodyPr>
          <a:lstStyle/>
          <a:p>
            <a:r>
              <a:rPr lang="ru-RU" dirty="0"/>
              <a:t>Общие требования к условиям реализации образовательных программ зафиксированы во 2 главе 273-ФЗ и определяют язык образования, формы реализации образовательных программ, формы получения образования и обучения, печатные и электронные образовательные ресурсы, информационные ресурсы. </a:t>
            </a:r>
          </a:p>
          <a:p>
            <a:r>
              <a:rPr lang="ru-RU" dirty="0"/>
              <a:t>Содержание и сроки обучения по дополнительным общеобразовательными программам определяются и утверждаются организацией, осуществляющей по ним образовательную деятельность (п. 5 ст. 12; п. 4 ст. 75 273-ФЗ). </a:t>
            </a:r>
          </a:p>
          <a:p>
            <a:r>
              <a:rPr lang="ru-RU" b="1" dirty="0"/>
              <a:t>Содержание программы оформляется в учебном плане</a:t>
            </a:r>
            <a:r>
              <a:rPr lang="ru-RU" dirty="0"/>
              <a:t> – документе, который определяет перечень, трудоемкость, последовательность и распределение по периодам обучения учебных предметов, курсов, дисциплин (модулей), тем, практики, иных видов учебной деятельности и формы аттестации обучающихся (п. 22 ст.2, п. 5ст. 47 273-ФЗ). </a:t>
            </a:r>
          </a:p>
          <a:p>
            <a:endParaRPr lang="ru-RU" dirty="0"/>
          </a:p>
        </p:txBody>
      </p:sp>
    </p:spTree>
    <p:extLst>
      <p:ext uri="{BB962C8B-B14F-4D97-AF65-F5344CB8AC3E}">
        <p14:creationId xmlns:p14="http://schemas.microsoft.com/office/powerpoint/2010/main" val="23353155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1. Нормативно-правовые основания проектирования дополнительных общеобразовательных общеразвивающих </a:t>
            </a:r>
            <a:r>
              <a:rPr lang="ru-RU" sz="3200" b="1" dirty="0" smtClean="0"/>
              <a:t>программ (требования к реализации ДООП)</a:t>
            </a:r>
            <a:endParaRPr lang="ru-RU" sz="3200" dirty="0"/>
          </a:p>
        </p:txBody>
      </p:sp>
      <p:sp>
        <p:nvSpPr>
          <p:cNvPr id="3" name="Объект 2"/>
          <p:cNvSpPr>
            <a:spLocks noGrp="1"/>
          </p:cNvSpPr>
          <p:nvPr>
            <p:ph idx="1"/>
          </p:nvPr>
        </p:nvSpPr>
        <p:spPr>
          <a:xfrm>
            <a:off x="296214" y="1845235"/>
            <a:ext cx="11771290" cy="5012765"/>
          </a:xfrm>
        </p:spPr>
        <p:txBody>
          <a:bodyPr>
            <a:noAutofit/>
          </a:bodyPr>
          <a:lstStyle/>
          <a:p>
            <a:pPr>
              <a:spcBef>
                <a:spcPts val="0"/>
              </a:spcBef>
            </a:pPr>
            <a:r>
              <a:rPr lang="ru-RU" sz="1600" dirty="0"/>
              <a:t>Образовательные программы:</a:t>
            </a:r>
          </a:p>
          <a:p>
            <a:pPr lvl="0">
              <a:spcBef>
                <a:spcPts val="0"/>
              </a:spcBef>
            </a:pPr>
            <a:r>
              <a:rPr lang="ru-RU" sz="1600" dirty="0"/>
              <a:t>могут реализовываться как самостоятельно, так и в формате сетевого взаимодействия (п. 1 ст. 13, ст. 15 273-ФЗ); </a:t>
            </a:r>
          </a:p>
          <a:p>
            <a:pPr lvl="0">
              <a:spcBef>
                <a:spcPts val="0"/>
              </a:spcBef>
            </a:pPr>
            <a:r>
              <a:rPr lang="ru-RU" sz="1600" dirty="0"/>
              <a:t>могут осуществляться на основе использования различных образовательных технологий, в том числе дистанционных и электронного обучения (ст. 13, ст. 16 273-ФЗ); </a:t>
            </a:r>
          </a:p>
          <a:p>
            <a:pPr lvl="0">
              <a:spcBef>
                <a:spcPts val="0"/>
              </a:spcBef>
            </a:pPr>
            <a:r>
              <a:rPr lang="ru-RU" sz="1600" dirty="0"/>
              <a:t>могут использовать форму организации образовательной деятельности, основанную на «модульном принципе представления содержания образовательной программы и построения учебных планов» (п. 3 ст. 13 273-ФЗ); </a:t>
            </a:r>
          </a:p>
          <a:p>
            <a:pPr lvl="0">
              <a:spcBef>
                <a:spcPts val="0"/>
              </a:spcBef>
            </a:pPr>
            <a:r>
              <a:rPr lang="ru-RU" sz="1600" dirty="0"/>
              <a:t>могут обеспечивать «освоение образовательной программы на основе индивидуализации ее содержания с учетом особенностей и образовательных потребностей конкретного обучающегося» посредством разработки индивидуальных учебных планов (п. 23 ст. 2 273-ФЗ); </a:t>
            </a:r>
          </a:p>
          <a:p>
            <a:pPr lvl="0">
              <a:spcBef>
                <a:spcPts val="0"/>
              </a:spcBef>
            </a:pPr>
            <a:r>
              <a:rPr lang="ru-RU" sz="1600" dirty="0"/>
              <a:t>могут обеспечивать обучение по индивидуальному учебному плану, в том числе ускоренное обучение, в пределах осваиваемой дополнительной общеобразовательной программы, что осуществляется в порядке, установленном локальными нормативными актами организации, осуществляющей образовательную деятельность (п. 3 ст. 34 273-ФЗ); </a:t>
            </a:r>
          </a:p>
          <a:p>
            <a:pPr lvl="0">
              <a:spcBef>
                <a:spcPts val="0"/>
              </a:spcBef>
            </a:pPr>
            <a:r>
              <a:rPr lang="ru-RU" sz="1600" dirty="0"/>
              <a:t>могут способствовать решению задач инклюзивного образования, направленного на «обеспечение равного доступа к образованию для всех обучающихся с учетом разнообразия особых образовательных потребностей и индивидуальных возможностей» (п. 27 ст. 2  273-ФЗ) при создании специальных условий для получения образования обучающимися с ограниченными возможностями здоровья, «без которых невозможно или затруднено освоение образовательных программ обучающимися с ограниченными возможностями здоровья» (п. 3-4 ст. 79 273-Ф); </a:t>
            </a:r>
          </a:p>
          <a:p>
            <a:pPr>
              <a:spcBef>
                <a:spcPts val="0"/>
              </a:spcBef>
            </a:pPr>
            <a:r>
              <a:rPr lang="ru-RU" sz="1600" dirty="0"/>
              <a:t>могут осуществляться в очной, очно-заочной или заочной форме с учетом особенностей обучающихся (п. 2ст. 17 273-ФЗ), а также «допускается сочетание различных форм получения образования и форм обучения» (п. 4ст. 17 273-ФЗ). </a:t>
            </a:r>
          </a:p>
        </p:txBody>
      </p:sp>
    </p:spTree>
    <p:extLst>
      <p:ext uri="{BB962C8B-B14F-4D97-AF65-F5344CB8AC3E}">
        <p14:creationId xmlns:p14="http://schemas.microsoft.com/office/powerpoint/2010/main" val="42857458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1. Нормативно-правовые основания проектирования дополнительных общеобразовательных общеразвивающих </a:t>
            </a:r>
            <a:r>
              <a:rPr lang="ru-RU" sz="3200" b="1" dirty="0" smtClean="0"/>
              <a:t>программ (требования к реализации ДООП)</a:t>
            </a:r>
            <a:endParaRPr lang="ru-RU" sz="3200" dirty="0"/>
          </a:p>
        </p:txBody>
      </p:sp>
      <p:sp>
        <p:nvSpPr>
          <p:cNvPr id="3" name="Объект 2"/>
          <p:cNvSpPr>
            <a:spLocks noGrp="1"/>
          </p:cNvSpPr>
          <p:nvPr>
            <p:ph idx="1"/>
          </p:nvPr>
        </p:nvSpPr>
        <p:spPr>
          <a:xfrm>
            <a:off x="965913" y="1845235"/>
            <a:ext cx="11057586" cy="5012765"/>
          </a:xfrm>
        </p:spPr>
        <p:txBody>
          <a:bodyPr>
            <a:noAutofit/>
          </a:bodyPr>
          <a:lstStyle/>
          <a:p>
            <a:r>
              <a:rPr lang="ru-RU" sz="2000" dirty="0"/>
              <a:t>В разделе IV Концепции развития дополнительного образования детей выделены основания для проектирования и реализации дополнительных общеобразовательных программ: </a:t>
            </a:r>
          </a:p>
          <a:p>
            <a:pPr lvl="0"/>
            <a:r>
              <a:rPr lang="ru-RU" sz="2000" dirty="0"/>
              <a:t>свобода выбора образовательных программ и режима их освоения; </a:t>
            </a:r>
          </a:p>
          <a:p>
            <a:pPr lvl="0"/>
            <a:r>
              <a:rPr lang="ru-RU" sz="2000" dirty="0"/>
              <a:t>соответствие образовательных программ и форм дополнительного образования возрастным и индивидуальным особенностям детей; </a:t>
            </a:r>
          </a:p>
          <a:p>
            <a:pPr lvl="0"/>
            <a:r>
              <a:rPr lang="ru-RU" sz="2000" dirty="0"/>
              <a:t>вариативность, гибкость и мобильность образовательных программ; </a:t>
            </a:r>
          </a:p>
          <a:p>
            <a:pPr lvl="0"/>
            <a:r>
              <a:rPr lang="ru-RU" sz="2000" dirty="0" err="1"/>
              <a:t>разноуровневость</a:t>
            </a:r>
            <a:r>
              <a:rPr lang="ru-RU" sz="2000" dirty="0"/>
              <a:t> (ступенчатость) образовательных программ; </a:t>
            </a:r>
          </a:p>
          <a:p>
            <a:pPr lvl="0"/>
            <a:r>
              <a:rPr lang="ru-RU" sz="2000" dirty="0"/>
              <a:t>модульность содержания образовательных программ, возможность взаимозачета результатов; </a:t>
            </a:r>
          </a:p>
          <a:p>
            <a:pPr lvl="0"/>
            <a:r>
              <a:rPr lang="ru-RU" sz="2000" dirty="0"/>
              <a:t>ориентация на </a:t>
            </a:r>
            <a:r>
              <a:rPr lang="ru-RU" sz="2000" dirty="0" err="1"/>
              <a:t>метапредметные</a:t>
            </a:r>
            <a:r>
              <a:rPr lang="ru-RU" sz="2000" dirty="0"/>
              <a:t> и личностные результаты образования; </a:t>
            </a:r>
          </a:p>
          <a:p>
            <a:pPr lvl="0"/>
            <a:r>
              <a:rPr lang="ru-RU" sz="2000" dirty="0"/>
              <a:t>творческий и продуктивный характер образовательных программ; </a:t>
            </a:r>
          </a:p>
          <a:p>
            <a:pPr lvl="0"/>
            <a:r>
              <a:rPr lang="ru-RU" sz="2000" dirty="0"/>
              <a:t>открытый и сетевой характер реализации. </a:t>
            </a:r>
          </a:p>
        </p:txBody>
      </p:sp>
    </p:spTree>
    <p:extLst>
      <p:ext uri="{BB962C8B-B14F-4D97-AF65-F5344CB8AC3E}">
        <p14:creationId xmlns:p14="http://schemas.microsoft.com/office/powerpoint/2010/main" val="27849388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1. Нормативно-правовые основания проектирования дополнительных общеобразовательных общеразвивающих </a:t>
            </a:r>
            <a:r>
              <a:rPr lang="ru-RU" sz="3200" b="1" dirty="0" smtClean="0"/>
              <a:t>программ (требования к реализации ДООП)</a:t>
            </a:r>
            <a:endParaRPr lang="ru-RU" sz="3200" dirty="0"/>
          </a:p>
        </p:txBody>
      </p:sp>
      <p:sp>
        <p:nvSpPr>
          <p:cNvPr id="3" name="Объект 2"/>
          <p:cNvSpPr>
            <a:spLocks noGrp="1"/>
          </p:cNvSpPr>
          <p:nvPr>
            <p:ph idx="1"/>
          </p:nvPr>
        </p:nvSpPr>
        <p:spPr>
          <a:xfrm>
            <a:off x="965913" y="1845236"/>
            <a:ext cx="10387887" cy="4478292"/>
          </a:xfrm>
        </p:spPr>
        <p:txBody>
          <a:bodyPr>
            <a:noAutofit/>
          </a:bodyPr>
          <a:lstStyle/>
          <a:p>
            <a:r>
              <a:rPr lang="ru-RU" sz="2400" dirty="0"/>
              <a:t>Организации, осуществляющие образовательную деятельность, организуют образовательный процесс в соответствии с индивидуальными учебными планами в объединениях по интересам, сформированных в группы учащихся одного возраста или разных возрастных категорий (разновозрастные группы), являющиеся основным составом объединения (например, клубы, секции, кружки, лаборатории, студии, оркестры, творческие коллективы, ансамбли, театры) (далее – объединения), а также индивидуально (п.7 Порядка).</a:t>
            </a:r>
          </a:p>
          <a:p>
            <a:r>
              <a:rPr lang="ru-RU" sz="2400" dirty="0"/>
              <a:t>Занятия в объединениях могут проводиться по группам, индивидуально или всем составом объединения (п. 9 Порядка). </a:t>
            </a:r>
          </a:p>
        </p:txBody>
      </p:sp>
    </p:spTree>
    <p:extLst>
      <p:ext uri="{BB962C8B-B14F-4D97-AF65-F5344CB8AC3E}">
        <p14:creationId xmlns:p14="http://schemas.microsoft.com/office/powerpoint/2010/main" val="3797784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1. Нормативно-правовые основания проектирования дополнительных общеобразовательных общеразвивающих </a:t>
            </a:r>
            <a:r>
              <a:rPr lang="ru-RU" sz="3200" b="1" dirty="0" smtClean="0"/>
              <a:t>программ (требования к реализации ДООП)</a:t>
            </a:r>
            <a:endParaRPr lang="ru-RU" sz="3200" dirty="0"/>
          </a:p>
        </p:txBody>
      </p:sp>
      <p:sp>
        <p:nvSpPr>
          <p:cNvPr id="3" name="Объект 2"/>
          <p:cNvSpPr>
            <a:spLocks noGrp="1"/>
          </p:cNvSpPr>
          <p:nvPr>
            <p:ph idx="1"/>
          </p:nvPr>
        </p:nvSpPr>
        <p:spPr>
          <a:xfrm>
            <a:off x="965913" y="1845236"/>
            <a:ext cx="10387887" cy="4478292"/>
          </a:xfrm>
        </p:spPr>
        <p:txBody>
          <a:bodyPr>
            <a:noAutofit/>
          </a:bodyPr>
          <a:lstStyle/>
          <a:p>
            <a:r>
              <a:rPr lang="ru-RU" sz="2400" dirty="0"/>
              <a:t>СанПиН 2.4.4.3172-14 «Санитарно-эпидемиологические требования к устройству, содержанию и организации режима работы образовательных организаций дополнительного образования детей» </a:t>
            </a:r>
            <a:r>
              <a:rPr lang="ru-RU" sz="2400" dirty="0">
                <a:solidFill>
                  <a:srgbClr val="FF0000"/>
                </a:solidFill>
              </a:rPr>
              <a:t>нормирует требования к организации образовательного процесса (раздел VIII)</a:t>
            </a:r>
            <a:r>
              <a:rPr lang="ru-RU" sz="2400" dirty="0"/>
              <a:t>: «занятия в объединениях проводятся по группам, подгруппам, индивидуально или всем составом объединения» (п. 8.2); продолжительность занятий и их кратность в неделю в объединениях устанавливаются локальным нормативным актом организации (п. 8.2); режим занятий (</a:t>
            </a:r>
            <a:r>
              <a:rPr lang="ru-RU" sz="2400" dirty="0" err="1"/>
              <a:t>пп</a:t>
            </a:r>
            <a:r>
              <a:rPr lang="ru-RU" sz="2400" dirty="0"/>
              <a:t>. 8.3, 8.4), в </a:t>
            </a:r>
            <a:r>
              <a:rPr lang="ru-RU" sz="2400" dirty="0" err="1"/>
              <a:t>т.ч</a:t>
            </a:r>
            <a:r>
              <a:rPr lang="ru-RU" sz="2400" dirty="0"/>
              <a:t>. с использованием информационных средств (</a:t>
            </a:r>
            <a:r>
              <a:rPr lang="ru-RU" sz="2400" dirty="0" err="1"/>
              <a:t>пп</a:t>
            </a:r>
            <a:r>
              <a:rPr lang="ru-RU" sz="2400" dirty="0"/>
              <a:t>. 8.7, 8.8) и их продолжительность (п. 8.5); максимальный объем нагрузки (п. 8.6); особенности зачисления (п. 8.10).</a:t>
            </a:r>
          </a:p>
          <a:p>
            <a:endParaRPr lang="ru-RU" sz="2400" dirty="0"/>
          </a:p>
        </p:txBody>
      </p:sp>
    </p:spTree>
    <p:extLst>
      <p:ext uri="{BB962C8B-B14F-4D97-AF65-F5344CB8AC3E}">
        <p14:creationId xmlns:p14="http://schemas.microsoft.com/office/powerpoint/2010/main" val="41798010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2.</a:t>
            </a:r>
            <a:r>
              <a:rPr lang="ru-RU" sz="3200" dirty="0"/>
              <a:t> </a:t>
            </a:r>
            <a:r>
              <a:rPr lang="ru-RU" sz="3200" b="1" dirty="0"/>
              <a:t>Технологические аспекты проектирования дополнительных общеобразовательных общеразвивающих программ</a:t>
            </a:r>
            <a:endParaRPr lang="ru-RU" sz="3200" dirty="0"/>
          </a:p>
        </p:txBody>
      </p:sp>
      <p:sp>
        <p:nvSpPr>
          <p:cNvPr id="3" name="Объект 2"/>
          <p:cNvSpPr>
            <a:spLocks noGrp="1"/>
          </p:cNvSpPr>
          <p:nvPr>
            <p:ph idx="1"/>
          </p:nvPr>
        </p:nvSpPr>
        <p:spPr>
          <a:xfrm>
            <a:off x="965913" y="1845236"/>
            <a:ext cx="10387887" cy="4478292"/>
          </a:xfrm>
        </p:spPr>
        <p:txBody>
          <a:bodyPr>
            <a:noAutofit/>
          </a:bodyPr>
          <a:lstStyle/>
          <a:p>
            <a:pPr marL="0" indent="0">
              <a:buNone/>
            </a:pPr>
            <a:r>
              <a:rPr lang="ru-RU" sz="2400" b="1" dirty="0" smtClean="0"/>
              <a:t>2.1. Организационная </a:t>
            </a:r>
            <a:r>
              <a:rPr lang="ru-RU" sz="2400" b="1" dirty="0"/>
              <a:t>модель проектирования дополнительных общеобразовательных общеразвивающих программ </a:t>
            </a:r>
            <a:endParaRPr lang="ru-RU" sz="2400" dirty="0"/>
          </a:p>
          <a:p>
            <a:r>
              <a:rPr lang="ru-RU" sz="2400" dirty="0"/>
              <a:t>Целесообразно определить условные уровни реализации дополнительных общеобразовательных общеразвивающих программ, определив минимальные объемы учебной нагрузки и максимальные нормативные сроки их освоения: </a:t>
            </a:r>
          </a:p>
          <a:p>
            <a:endParaRPr lang="ru-RU" sz="2400" dirty="0"/>
          </a:p>
        </p:txBody>
      </p:sp>
    </p:spTree>
    <p:extLst>
      <p:ext uri="{BB962C8B-B14F-4D97-AF65-F5344CB8AC3E}">
        <p14:creationId xmlns:p14="http://schemas.microsoft.com/office/powerpoint/2010/main" val="41347091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2.</a:t>
            </a:r>
            <a:r>
              <a:rPr lang="ru-RU" sz="3200" dirty="0"/>
              <a:t> </a:t>
            </a:r>
            <a:r>
              <a:rPr lang="ru-RU" sz="3200" b="1" dirty="0"/>
              <a:t>Технологические аспекты проектирования дополнительных общеобразовательных общеразвивающих программ</a:t>
            </a:r>
            <a:endParaRPr lang="ru-RU" sz="3200" dirty="0"/>
          </a:p>
        </p:txBody>
      </p:sp>
      <p:sp>
        <p:nvSpPr>
          <p:cNvPr id="3" name="Объект 2"/>
          <p:cNvSpPr>
            <a:spLocks noGrp="1"/>
          </p:cNvSpPr>
          <p:nvPr>
            <p:ph idx="1"/>
          </p:nvPr>
        </p:nvSpPr>
        <p:spPr>
          <a:xfrm>
            <a:off x="965913" y="1845236"/>
            <a:ext cx="10387887" cy="4478292"/>
          </a:xfrm>
        </p:spPr>
        <p:txBody>
          <a:bodyPr>
            <a:noAutofit/>
          </a:bodyPr>
          <a:lstStyle/>
          <a:p>
            <a:pPr lvl="0"/>
            <a:r>
              <a:rPr lang="ru-RU" sz="1800" b="1" dirty="0">
                <a:solidFill>
                  <a:srgbClr val="FF0000"/>
                </a:solidFill>
              </a:rPr>
              <a:t>Общекультурный (ознакомительный) уровень</a:t>
            </a:r>
            <a:r>
              <a:rPr lang="ru-RU" sz="1800" b="1" dirty="0"/>
              <a:t>: нормативный срок освоения программы от 3-х месяцев до 1 года, минимальный объем программы – 12 учебных часов, режим занятий – 1-2 часа в неделю. Количество учебных недель и количество часов по программе определяются локальным нормативным актом образовательной организации. </a:t>
            </a:r>
          </a:p>
          <a:p>
            <a:pPr lvl="0"/>
            <a:r>
              <a:rPr lang="ru-RU" sz="1800" b="1" dirty="0">
                <a:solidFill>
                  <a:srgbClr val="FF0000"/>
                </a:solidFill>
              </a:rPr>
              <a:t>Общекультурный (базовый) уровень</a:t>
            </a:r>
            <a:r>
              <a:rPr lang="ru-RU" sz="1800" b="1" dirty="0"/>
              <a:t>: нормативный срок освоения программы от 1 года до 3 лет, минимальный объем программы – 108 учебных часов (при 36 учебных неделях), режим занятий – </a:t>
            </a:r>
            <a:r>
              <a:rPr lang="ru-RU" sz="1800" b="1" dirty="0">
                <a:solidFill>
                  <a:srgbClr val="FF0000"/>
                </a:solidFill>
              </a:rPr>
              <a:t>4-6 часов </a:t>
            </a:r>
            <a:r>
              <a:rPr lang="ru-RU" sz="1800" b="1" dirty="0"/>
              <a:t>в неделю. Количество учебных недель и количество часов по программе определяются локальным нормативным актом образовательной организации.</a:t>
            </a:r>
          </a:p>
          <a:p>
            <a:pPr lvl="0"/>
            <a:r>
              <a:rPr lang="ru-RU" sz="1800" b="1" dirty="0">
                <a:solidFill>
                  <a:srgbClr val="FF0000"/>
                </a:solidFill>
              </a:rPr>
              <a:t>Углубленный уровень:</a:t>
            </a:r>
            <a:r>
              <a:rPr lang="ru-RU" sz="1800" b="1" dirty="0"/>
              <a:t> нормативный срок освоения программы от 2 лет и более, минимальный объем программы – 144 учебных часа, режим занятий – 4-8 часов в неделю (при 36 учебных неделях). Количество учебных недель и количество часов по программе определяются локальным нормативным актом образовательной организации.</a:t>
            </a:r>
          </a:p>
          <a:p>
            <a:r>
              <a:rPr lang="ru-RU" sz="1800" b="1" dirty="0"/>
              <a:t>Формы обучения: очная, очно-заочная, заочная. </a:t>
            </a:r>
          </a:p>
          <a:p>
            <a:r>
              <a:rPr lang="ru-RU" sz="1800" b="1" dirty="0"/>
              <a:t>Образовательный процесс может быть организован в традиционной форме; на основе сетевого взаимодействия организаций; с применением дистанционных технологий; посредством организации электронного обучения; на основе реализации модульного подхода. </a:t>
            </a:r>
          </a:p>
          <a:p>
            <a:endParaRPr lang="ru-RU" sz="2400" dirty="0"/>
          </a:p>
        </p:txBody>
      </p:sp>
    </p:spTree>
    <p:extLst>
      <p:ext uri="{BB962C8B-B14F-4D97-AF65-F5344CB8AC3E}">
        <p14:creationId xmlns:p14="http://schemas.microsoft.com/office/powerpoint/2010/main" val="16324688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2.</a:t>
            </a:r>
            <a:r>
              <a:rPr lang="ru-RU" sz="3200" dirty="0"/>
              <a:t> </a:t>
            </a:r>
            <a:r>
              <a:rPr lang="ru-RU" sz="3200" b="1" dirty="0"/>
              <a:t>Технологические аспекты проектирования дополнительных общеобразовательных общеразвивающих программ</a:t>
            </a:r>
            <a:endParaRPr lang="ru-RU" sz="3200" dirty="0"/>
          </a:p>
        </p:txBody>
      </p:sp>
      <p:sp>
        <p:nvSpPr>
          <p:cNvPr id="3" name="Объект 2"/>
          <p:cNvSpPr>
            <a:spLocks noGrp="1"/>
          </p:cNvSpPr>
          <p:nvPr>
            <p:ph idx="1"/>
          </p:nvPr>
        </p:nvSpPr>
        <p:spPr>
          <a:xfrm>
            <a:off x="965913" y="1845236"/>
            <a:ext cx="10387887" cy="4478292"/>
          </a:xfrm>
        </p:spPr>
        <p:txBody>
          <a:bodyPr>
            <a:noAutofit/>
          </a:bodyPr>
          <a:lstStyle/>
          <a:p>
            <a:pPr marL="0" indent="0">
              <a:spcBef>
                <a:spcPts val="0"/>
              </a:spcBef>
              <a:buNone/>
            </a:pPr>
            <a:r>
              <a:rPr lang="ru-RU" sz="1600" b="1" dirty="0" smtClean="0"/>
              <a:t>2.2.Проектирование </a:t>
            </a:r>
            <a:r>
              <a:rPr lang="ru-RU" sz="1600" b="1" dirty="0"/>
              <a:t>целеполагания дополнительных общеобразовательных общеразвивающих программ </a:t>
            </a:r>
            <a:endParaRPr lang="ru-RU" sz="1600" dirty="0"/>
          </a:p>
          <a:p>
            <a:pPr>
              <a:spcBef>
                <a:spcPts val="0"/>
              </a:spcBef>
            </a:pPr>
            <a:r>
              <a:rPr lang="ru-RU" sz="1600" b="1" dirty="0">
                <a:solidFill>
                  <a:srgbClr val="FF0000"/>
                </a:solidFill>
              </a:rPr>
              <a:t>Специфика целеполагания на общекультурном (ознакомительном) уровне</a:t>
            </a:r>
            <a:r>
              <a:rPr lang="ru-RU" sz="1600" dirty="0">
                <a:solidFill>
                  <a:srgbClr val="FF0000"/>
                </a:solidFill>
              </a:rPr>
              <a:t>: </a:t>
            </a:r>
          </a:p>
          <a:p>
            <a:pPr lvl="0">
              <a:spcBef>
                <a:spcPts val="0"/>
              </a:spcBef>
            </a:pPr>
            <a:r>
              <a:rPr lang="ru-RU" sz="1600" dirty="0"/>
              <a:t>формирование и развитие творческих способностей детей; удовлетворение их индивидуальных потребностей в интеллектуальном, нравственном и физическом совершенствовании; формирование культуры здорового и безопасного образа жизни, укрепление здоровья, организация свободного времени (п. 1ст. 75 273-ФЗ); </a:t>
            </a:r>
          </a:p>
          <a:p>
            <a:pPr lvl="0">
              <a:spcBef>
                <a:spcPts val="0"/>
              </a:spcBef>
            </a:pPr>
            <a:r>
              <a:rPr lang="ru-RU" sz="1600" dirty="0"/>
              <a:t>мотивация личности к познанию, творчеству, труду, искусству и спорту (Концепция развития дополнительного образования детей).</a:t>
            </a:r>
          </a:p>
          <a:p>
            <a:pPr>
              <a:spcBef>
                <a:spcPts val="0"/>
              </a:spcBef>
            </a:pPr>
            <a:r>
              <a:rPr lang="ru-RU" sz="1600" b="1" dirty="0">
                <a:solidFill>
                  <a:srgbClr val="FF0000"/>
                </a:solidFill>
              </a:rPr>
              <a:t>Специфика целеполагания на общекультурном (базовом) уровне: </a:t>
            </a:r>
            <a:endParaRPr lang="ru-RU" sz="1600" dirty="0">
              <a:solidFill>
                <a:srgbClr val="FF0000"/>
              </a:solidFill>
            </a:endParaRPr>
          </a:p>
          <a:p>
            <a:pPr lvl="0">
              <a:spcBef>
                <a:spcPts val="0"/>
              </a:spcBef>
            </a:pPr>
            <a:r>
              <a:rPr lang="ru-RU" sz="1600" dirty="0"/>
              <a:t>обеспечение прав ребенка на развитие, личностное самоопределение и самореализацию (Концепция развития дополнительного образования детей); </a:t>
            </a:r>
          </a:p>
          <a:p>
            <a:pPr lvl="0">
              <a:spcBef>
                <a:spcPts val="0"/>
              </a:spcBef>
            </a:pPr>
            <a:r>
              <a:rPr lang="ru-RU" sz="1600" dirty="0"/>
              <a:t>обеспечение адаптации к жизни в обществе, профессиональной ориентации, а также выявление и поддержка детей, проявивших выдающиеся способности (п. 1ст. 75 273-ФЗ); </a:t>
            </a:r>
          </a:p>
          <a:p>
            <a:pPr lvl="0">
              <a:spcBef>
                <a:spcPts val="0"/>
              </a:spcBef>
            </a:pPr>
            <a:r>
              <a:rPr lang="ru-RU" sz="1600" dirty="0"/>
              <a:t>выявление и развитие у обучающихся творческих способностей и интереса к научной (научно-исследовательской) деятельности  (п. 3 ст. 77 273-ФЗ). </a:t>
            </a:r>
          </a:p>
          <a:p>
            <a:pPr>
              <a:spcBef>
                <a:spcPts val="0"/>
              </a:spcBef>
            </a:pPr>
            <a:r>
              <a:rPr lang="ru-RU" sz="1600" b="1" dirty="0">
                <a:solidFill>
                  <a:srgbClr val="FF0000"/>
                </a:solidFill>
              </a:rPr>
              <a:t>Специфика целеполагания на углубленном уровне:</a:t>
            </a:r>
            <a:endParaRPr lang="ru-RU" sz="1600" dirty="0">
              <a:solidFill>
                <a:srgbClr val="FF0000"/>
              </a:solidFill>
            </a:endParaRPr>
          </a:p>
          <a:p>
            <a:pPr lvl="0">
              <a:spcBef>
                <a:spcPts val="0"/>
              </a:spcBef>
            </a:pPr>
            <a:r>
              <a:rPr lang="ru-RU" sz="1600" dirty="0"/>
              <a:t>обеспечение условий для доступа каждого к глобальным знаниям и технологиям (Концепция развития дополнительного образования детей); </a:t>
            </a:r>
          </a:p>
          <a:p>
            <a:pPr lvl="0">
              <a:spcBef>
                <a:spcPts val="0"/>
              </a:spcBef>
            </a:pPr>
            <a:r>
              <a:rPr lang="ru-RU" sz="1600" dirty="0"/>
              <a:t>повышение конкурентоспособности выпускников образовательных организаций на основе высокого уровня полученного образования, сформированных личностных качеств и социально значимых компетенций (Концепция развития дополнительного образования детей). </a:t>
            </a:r>
          </a:p>
          <a:p>
            <a:endParaRPr lang="ru-RU" sz="2400" dirty="0"/>
          </a:p>
        </p:txBody>
      </p:sp>
    </p:spTree>
    <p:extLst>
      <p:ext uri="{BB962C8B-B14F-4D97-AF65-F5344CB8AC3E}">
        <p14:creationId xmlns:p14="http://schemas.microsoft.com/office/powerpoint/2010/main" val="42906444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2.</a:t>
            </a:r>
            <a:r>
              <a:rPr lang="ru-RU" sz="3200" dirty="0"/>
              <a:t> </a:t>
            </a:r>
            <a:r>
              <a:rPr lang="ru-RU" sz="3200" b="1" dirty="0"/>
              <a:t>Технологические аспекты проектирования дополнительных общеобразовательных общеразвивающих программ</a:t>
            </a:r>
            <a:endParaRPr lang="ru-RU" sz="3200" dirty="0"/>
          </a:p>
        </p:txBody>
      </p:sp>
      <p:sp>
        <p:nvSpPr>
          <p:cNvPr id="3" name="Объект 2"/>
          <p:cNvSpPr>
            <a:spLocks noGrp="1"/>
          </p:cNvSpPr>
          <p:nvPr>
            <p:ph idx="1"/>
          </p:nvPr>
        </p:nvSpPr>
        <p:spPr>
          <a:xfrm>
            <a:off x="965913" y="1845236"/>
            <a:ext cx="10387887" cy="4478292"/>
          </a:xfrm>
        </p:spPr>
        <p:txBody>
          <a:bodyPr>
            <a:noAutofit/>
          </a:bodyPr>
          <a:lstStyle/>
          <a:p>
            <a:pPr marL="0" indent="0">
              <a:spcBef>
                <a:spcPts val="0"/>
              </a:spcBef>
              <a:buNone/>
            </a:pPr>
            <a:r>
              <a:rPr lang="ru-RU" sz="2400" b="1" dirty="0" smtClean="0"/>
              <a:t>2.3. Структура </a:t>
            </a:r>
            <a:r>
              <a:rPr lang="ru-RU" sz="2400" b="1" dirty="0"/>
              <a:t>дополнительной общеобразовательной общеразвивающей программы </a:t>
            </a:r>
            <a:endParaRPr lang="ru-RU" sz="2400" dirty="0"/>
          </a:p>
          <a:p>
            <a:pPr>
              <a:spcBef>
                <a:spcPts val="0"/>
              </a:spcBef>
            </a:pPr>
            <a:r>
              <a:rPr lang="ru-RU" sz="2400" dirty="0">
                <a:solidFill>
                  <a:srgbClr val="FF0000"/>
                </a:solidFill>
              </a:rPr>
              <a:t>Структуру дополнительной общеобразовательной общеразвивающей программы составляют обязательные (нормативно-закрепленные) и логически связующие элементы:</a:t>
            </a:r>
          </a:p>
          <a:p>
            <a:pPr lvl="0">
              <a:spcBef>
                <a:spcPts val="0"/>
              </a:spcBef>
            </a:pPr>
            <a:r>
              <a:rPr lang="ru-RU" sz="2400" dirty="0">
                <a:solidFill>
                  <a:schemeClr val="accent6">
                    <a:lumMod val="75000"/>
                  </a:schemeClr>
                </a:solidFill>
              </a:rPr>
              <a:t>Титульный лист (приложение).</a:t>
            </a:r>
          </a:p>
          <a:p>
            <a:pPr lvl="0">
              <a:spcBef>
                <a:spcPts val="0"/>
              </a:spcBef>
            </a:pPr>
            <a:r>
              <a:rPr lang="ru-RU" sz="2400" dirty="0">
                <a:solidFill>
                  <a:schemeClr val="accent6">
                    <a:lumMod val="75000"/>
                  </a:schemeClr>
                </a:solidFill>
              </a:rPr>
              <a:t>Пояснительная записка.</a:t>
            </a:r>
          </a:p>
          <a:p>
            <a:pPr lvl="0">
              <a:spcBef>
                <a:spcPts val="0"/>
              </a:spcBef>
            </a:pPr>
            <a:r>
              <a:rPr lang="ru-RU" sz="2400" dirty="0"/>
              <a:t>Календарный учебный график (приложение).</a:t>
            </a:r>
          </a:p>
          <a:p>
            <a:pPr lvl="0">
              <a:spcBef>
                <a:spcPts val="0"/>
              </a:spcBef>
            </a:pPr>
            <a:r>
              <a:rPr lang="ru-RU" sz="2400" dirty="0"/>
              <a:t>Учебный план (приложение).</a:t>
            </a:r>
          </a:p>
          <a:p>
            <a:pPr lvl="0">
              <a:spcBef>
                <a:spcPts val="0"/>
              </a:spcBef>
            </a:pPr>
            <a:r>
              <a:rPr lang="ru-RU" sz="2400" dirty="0"/>
              <a:t>Рабочая программа (учебно-тематический план) (приложение).</a:t>
            </a:r>
          </a:p>
          <a:p>
            <a:pPr lvl="0">
              <a:spcBef>
                <a:spcPts val="0"/>
              </a:spcBef>
            </a:pPr>
            <a:r>
              <a:rPr lang="ru-RU" sz="2400" dirty="0"/>
              <a:t>Оценочные материалы.</a:t>
            </a:r>
          </a:p>
          <a:p>
            <a:pPr lvl="0">
              <a:spcBef>
                <a:spcPts val="0"/>
              </a:spcBef>
            </a:pPr>
            <a:r>
              <a:rPr lang="ru-RU" sz="2400" dirty="0"/>
              <a:t>Методические материалы.</a:t>
            </a:r>
          </a:p>
          <a:p>
            <a:pPr lvl="0">
              <a:spcBef>
                <a:spcPts val="0"/>
              </a:spcBef>
            </a:pPr>
            <a:r>
              <a:rPr lang="ru-RU" sz="2400" dirty="0">
                <a:solidFill>
                  <a:schemeClr val="accent6">
                    <a:lumMod val="75000"/>
                  </a:schemeClr>
                </a:solidFill>
              </a:rPr>
              <a:t>Список литературы.</a:t>
            </a:r>
          </a:p>
          <a:p>
            <a:pPr>
              <a:spcBef>
                <a:spcPts val="0"/>
              </a:spcBef>
            </a:pPr>
            <a:endParaRPr lang="ru-RU" sz="2400" dirty="0"/>
          </a:p>
        </p:txBody>
      </p:sp>
    </p:spTree>
    <p:extLst>
      <p:ext uri="{BB962C8B-B14F-4D97-AF65-F5344CB8AC3E}">
        <p14:creationId xmlns:p14="http://schemas.microsoft.com/office/powerpoint/2010/main" val="28404114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2.</a:t>
            </a:r>
            <a:r>
              <a:rPr lang="ru-RU" sz="3200" dirty="0"/>
              <a:t> </a:t>
            </a:r>
            <a:r>
              <a:rPr lang="ru-RU" sz="3200" b="1" dirty="0"/>
              <a:t>Технологические аспекты проектирования дополнительных общеобразовательных общеразвивающих программ</a:t>
            </a:r>
            <a:endParaRPr lang="ru-RU" sz="3200" dirty="0"/>
          </a:p>
        </p:txBody>
      </p:sp>
      <p:sp>
        <p:nvSpPr>
          <p:cNvPr id="3" name="Объект 2"/>
          <p:cNvSpPr>
            <a:spLocks noGrp="1"/>
          </p:cNvSpPr>
          <p:nvPr>
            <p:ph idx="1"/>
          </p:nvPr>
        </p:nvSpPr>
        <p:spPr>
          <a:xfrm>
            <a:off x="965913" y="1845236"/>
            <a:ext cx="10387887" cy="4478292"/>
          </a:xfrm>
        </p:spPr>
        <p:txBody>
          <a:bodyPr>
            <a:noAutofit/>
          </a:bodyPr>
          <a:lstStyle/>
          <a:p>
            <a:pPr marL="0" indent="0">
              <a:spcBef>
                <a:spcPts val="0"/>
              </a:spcBef>
              <a:buNone/>
            </a:pPr>
            <a:r>
              <a:rPr lang="ru-RU" sz="2000" b="1" dirty="0" smtClean="0"/>
              <a:t>2.4. </a:t>
            </a:r>
            <a:r>
              <a:rPr lang="ru-RU" sz="2000" b="1" dirty="0"/>
              <a:t>Технология проектирования дополнительной общеобразовательной общеразвивающей программы </a:t>
            </a:r>
          </a:p>
          <a:p>
            <a:pPr>
              <a:spcBef>
                <a:spcPts val="0"/>
              </a:spcBef>
            </a:pPr>
            <a:r>
              <a:rPr lang="ru-RU" sz="2000" b="1" dirty="0"/>
              <a:t>Титульный лист программы – страница, предваряющая текст программы, источник идентификационной информации документа. Включает в себя следующие элементы, необходимые для заполнения: </a:t>
            </a:r>
          </a:p>
          <a:p>
            <a:pPr lvl="0">
              <a:spcBef>
                <a:spcPts val="0"/>
              </a:spcBef>
            </a:pPr>
            <a:r>
              <a:rPr lang="ru-RU" sz="2000" b="1" dirty="0"/>
              <a:t>наименование вышестоящих органов образования (по подчиненности учреждения, организации); </a:t>
            </a:r>
          </a:p>
          <a:p>
            <a:pPr lvl="0">
              <a:spcBef>
                <a:spcPts val="0"/>
              </a:spcBef>
            </a:pPr>
            <a:r>
              <a:rPr lang="ru-RU" sz="2000" b="1" dirty="0"/>
              <a:t>наименование учреждения, организации (согласно формулировке устава организации); </a:t>
            </a:r>
          </a:p>
          <a:p>
            <a:pPr lvl="0">
              <a:spcBef>
                <a:spcPts val="0"/>
              </a:spcBef>
            </a:pPr>
            <a:r>
              <a:rPr lang="ru-RU" sz="2000" b="1" dirty="0"/>
              <a:t>дата и № протокола педагогического (экспертного) совета, рекомендовавшего программу к реализации; </a:t>
            </a:r>
          </a:p>
          <a:p>
            <a:pPr lvl="0">
              <a:spcBef>
                <a:spcPts val="0"/>
              </a:spcBef>
            </a:pPr>
            <a:r>
              <a:rPr lang="ru-RU" sz="2000" b="1" dirty="0"/>
              <a:t>гриф утверждения программы (с указанием ФИО руководителя, даты и номера приказа); </a:t>
            </a:r>
          </a:p>
          <a:p>
            <a:pPr lvl="0">
              <a:spcBef>
                <a:spcPts val="0"/>
              </a:spcBef>
            </a:pPr>
            <a:r>
              <a:rPr lang="ru-RU" sz="2000" b="1" dirty="0"/>
              <a:t>название программы; </a:t>
            </a:r>
          </a:p>
          <a:p>
            <a:pPr lvl="0">
              <a:spcBef>
                <a:spcPts val="0"/>
              </a:spcBef>
            </a:pPr>
            <a:r>
              <a:rPr lang="ru-RU" sz="2000" b="1" dirty="0"/>
              <a:t>адресат программы (указание возраста учащихся); </a:t>
            </a:r>
          </a:p>
          <a:p>
            <a:pPr lvl="0">
              <a:spcBef>
                <a:spcPts val="0"/>
              </a:spcBef>
            </a:pPr>
            <a:r>
              <a:rPr lang="ru-RU" sz="2000" b="1" dirty="0"/>
              <a:t>срок реализации программы; </a:t>
            </a:r>
          </a:p>
          <a:p>
            <a:pPr lvl="0">
              <a:spcBef>
                <a:spcPts val="0"/>
              </a:spcBef>
            </a:pPr>
            <a:r>
              <a:rPr lang="ru-RU" sz="2000" b="1" dirty="0"/>
              <a:t>направленность; </a:t>
            </a:r>
          </a:p>
          <a:p>
            <a:pPr lvl="0">
              <a:spcBef>
                <a:spcPts val="0"/>
              </a:spcBef>
            </a:pPr>
            <a:r>
              <a:rPr lang="ru-RU" sz="2000" b="1" dirty="0"/>
              <a:t>ФИО, должность разработчика (автора-составителя) программы; </a:t>
            </a:r>
          </a:p>
          <a:p>
            <a:pPr>
              <a:spcBef>
                <a:spcPts val="0"/>
              </a:spcBef>
            </a:pPr>
            <a:r>
              <a:rPr lang="ru-RU" sz="2000" b="1" dirty="0"/>
              <a:t>место (город, другой населенный пункт) и год разработки программы. </a:t>
            </a:r>
          </a:p>
        </p:txBody>
      </p:sp>
    </p:spTree>
    <p:extLst>
      <p:ext uri="{BB962C8B-B14F-4D97-AF65-F5344CB8AC3E}">
        <p14:creationId xmlns:p14="http://schemas.microsoft.com/office/powerpoint/2010/main" val="42738098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dirty="0">
                <a:latin typeface="+mn-lt"/>
              </a:rPr>
              <a:t>Раздел 1. Нормативно-правовые </a:t>
            </a:r>
            <a:r>
              <a:rPr lang="ru-RU" sz="2800" b="1" dirty="0" smtClean="0">
                <a:latin typeface="+mn-lt"/>
              </a:rPr>
              <a:t>основания </a:t>
            </a:r>
            <a:r>
              <a:rPr lang="ru-RU" sz="2800" b="1" dirty="0">
                <a:latin typeface="+mn-lt"/>
              </a:rPr>
              <a:t>проектирования дополнительных общеобразовательных общеразвивающих </a:t>
            </a:r>
            <a:r>
              <a:rPr lang="ru-RU" sz="2800" b="1" dirty="0" smtClean="0">
                <a:latin typeface="+mn-lt"/>
              </a:rPr>
              <a:t>программ</a:t>
            </a:r>
            <a:endParaRPr lang="ru-RU" sz="2800" b="1" dirty="0">
              <a:latin typeface="+mn-lt"/>
            </a:endParaRPr>
          </a:p>
        </p:txBody>
      </p:sp>
      <p:sp>
        <p:nvSpPr>
          <p:cNvPr id="5" name="Объект 4"/>
          <p:cNvSpPr>
            <a:spLocks noGrp="1"/>
          </p:cNvSpPr>
          <p:nvPr>
            <p:ph idx="1"/>
          </p:nvPr>
        </p:nvSpPr>
        <p:spPr>
          <a:xfrm>
            <a:off x="745365" y="1580926"/>
            <a:ext cx="10701270" cy="4819874"/>
          </a:xfrm>
        </p:spPr>
        <p:txBody>
          <a:bodyPr>
            <a:normAutofit fontScale="77500" lnSpcReduction="20000"/>
          </a:bodyPr>
          <a:lstStyle/>
          <a:p>
            <a:r>
              <a:rPr lang="ru-RU" dirty="0"/>
              <a:t>Сегодня программа дополнительного образования – это документ эффективного экономического управления образовательным процессом, основанный на персонификации финансирования, обеспечивающий поддержку мотивации, свободу выбора и построения образовательной траектории участников дополнительного образования.</a:t>
            </a:r>
          </a:p>
          <a:p>
            <a:r>
              <a:rPr lang="ru-RU" dirty="0"/>
              <a:t>Для определения </a:t>
            </a:r>
            <a:r>
              <a:rPr lang="ru-RU" b="1" dirty="0"/>
              <a:t>понятия дополнительного образования</a:t>
            </a:r>
            <a:r>
              <a:rPr lang="ru-RU" dirty="0"/>
              <a:t> обратимся к</a:t>
            </a:r>
            <a:r>
              <a:rPr lang="ru-RU" b="1" dirty="0"/>
              <a:t> п.14. ст. 2 273-ФЗ</a:t>
            </a:r>
            <a:r>
              <a:rPr lang="ru-RU" dirty="0"/>
              <a:t>: </a:t>
            </a:r>
            <a:r>
              <a:rPr lang="ru-RU" b="1" dirty="0"/>
              <a:t>дополнительное образование</a:t>
            </a:r>
            <a:r>
              <a:rPr lang="ru-RU" dirty="0"/>
              <a:t> – вид образования, который направлен на всестороннее удовлетворение образовательных потребностей человека в интеллектуальном, духовно-нравственном, физическом и (или) профессиональном совершенствовании и не сопровождается повышением уровня образования.</a:t>
            </a:r>
          </a:p>
          <a:p>
            <a:r>
              <a:rPr lang="ru-RU" dirty="0"/>
              <a:t>К компетенции, праву, обязанности и ответственности образовательной организации (п</a:t>
            </a:r>
            <a:r>
              <a:rPr lang="ru-RU" b="1" dirty="0"/>
              <a:t>.6 ст.28 273-ФЗ</a:t>
            </a:r>
            <a:r>
              <a:rPr lang="ru-RU" dirty="0"/>
              <a:t>) законом отнесены разработка и утверждение образовательных программ образовательной организации. Понятие</a:t>
            </a:r>
            <a:r>
              <a:rPr lang="ru-RU" b="1" dirty="0"/>
              <a:t> "образовательная программа"(п.9 ст.2 273-ФЗ) </a:t>
            </a:r>
            <a:r>
              <a:rPr lang="ru-RU" dirty="0"/>
              <a:t>определено как  "комплекс основных характеристик образования (объем, содержание, планируемые результаты), организационно-педагогических условий, (…) форм аттестации, который представлен в виде учебного плана, календарного учебного графика, рабочих программ учебных предметов, курсов, дисциплин (модулей), иных компонентов, а также оценочных и методических материалов".</a:t>
            </a:r>
          </a:p>
          <a:p>
            <a:endParaRPr lang="ru-RU" dirty="0"/>
          </a:p>
        </p:txBody>
      </p:sp>
    </p:spTree>
    <p:extLst>
      <p:ext uri="{BB962C8B-B14F-4D97-AF65-F5344CB8AC3E}">
        <p14:creationId xmlns:p14="http://schemas.microsoft.com/office/powerpoint/2010/main" val="7750100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2.</a:t>
            </a:r>
            <a:r>
              <a:rPr lang="ru-RU" sz="3200" dirty="0"/>
              <a:t> </a:t>
            </a:r>
            <a:r>
              <a:rPr lang="ru-RU" sz="3200" b="1" dirty="0"/>
              <a:t>Технологические аспекты проектирования дополнительных общеобразовательных общеразвивающих программ</a:t>
            </a:r>
            <a:endParaRPr lang="ru-RU" sz="3200" dirty="0"/>
          </a:p>
        </p:txBody>
      </p:sp>
      <p:sp>
        <p:nvSpPr>
          <p:cNvPr id="3" name="Объект 2"/>
          <p:cNvSpPr>
            <a:spLocks noGrp="1"/>
          </p:cNvSpPr>
          <p:nvPr>
            <p:ph idx="1"/>
          </p:nvPr>
        </p:nvSpPr>
        <p:spPr>
          <a:xfrm>
            <a:off x="965913" y="1845236"/>
            <a:ext cx="10387887" cy="4478292"/>
          </a:xfrm>
        </p:spPr>
        <p:txBody>
          <a:bodyPr>
            <a:noAutofit/>
          </a:bodyPr>
          <a:lstStyle/>
          <a:p>
            <a:pPr marL="0" indent="0">
              <a:spcBef>
                <a:spcPts val="0"/>
              </a:spcBef>
              <a:buNone/>
            </a:pPr>
            <a:r>
              <a:rPr lang="ru-RU" sz="2000" b="1" dirty="0" smtClean="0"/>
              <a:t>2.4. </a:t>
            </a:r>
            <a:r>
              <a:rPr lang="ru-RU" sz="2000" b="1" dirty="0"/>
              <a:t>Технология проектирования дополнительной общеобразовательной общеразвивающей программы </a:t>
            </a:r>
          </a:p>
          <a:p>
            <a:r>
              <a:rPr lang="ru-RU" sz="2000" b="1" dirty="0"/>
              <a:t>Пояснительная записка</a:t>
            </a:r>
            <a:r>
              <a:rPr lang="ru-RU" sz="2000" dirty="0"/>
              <a:t>. Этот раздел направлен на отражение общей характеристики программы: актуальности, цели и задач программы, направленности программы, краткой характеристики обучающихся по программе, объема и сроков освоения программы (общего количества учебных часов), формы обучения, форм аттестации, планируемых результатов. </a:t>
            </a:r>
          </a:p>
          <a:p>
            <a:r>
              <a:rPr lang="ru-RU" sz="2000" b="1" dirty="0" smtClean="0"/>
              <a:t>Календарный </a:t>
            </a:r>
            <a:r>
              <a:rPr lang="ru-RU" sz="2000" b="1" dirty="0"/>
              <a:t>учебный график</a:t>
            </a:r>
            <a:endParaRPr lang="ru-RU" sz="2000" dirty="0"/>
          </a:p>
          <a:p>
            <a:r>
              <a:rPr lang="ru-RU" sz="2000" dirty="0"/>
              <a:t>Календарный учебный график – это составная часть образовательной программы, определяющая: количество учебных недель, количество учебных дней, сроки и продолжительность каникул, даты начала и окончания учебных периодов/этапов. </a:t>
            </a:r>
          </a:p>
          <a:p>
            <a:r>
              <a:rPr lang="ru-RU" sz="2000" b="1" dirty="0" smtClean="0"/>
              <a:t>Учебный </a:t>
            </a:r>
            <a:r>
              <a:rPr lang="ru-RU" sz="2000" b="1" dirty="0"/>
              <a:t>план </a:t>
            </a:r>
            <a:endParaRPr lang="ru-RU" sz="2000" dirty="0"/>
          </a:p>
          <a:p>
            <a:r>
              <a:rPr lang="ru-RU" sz="2000" dirty="0"/>
              <a:t>Содержит перечень, трудоемкость (количество часов), последовательность и распределение по периодам обучения учебных предметов (курсов, дисциплин, модулей) и формы аттестации обучающихся.</a:t>
            </a:r>
          </a:p>
        </p:txBody>
      </p:sp>
    </p:spTree>
    <p:extLst>
      <p:ext uri="{BB962C8B-B14F-4D97-AF65-F5344CB8AC3E}">
        <p14:creationId xmlns:p14="http://schemas.microsoft.com/office/powerpoint/2010/main" val="865226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2.</a:t>
            </a:r>
            <a:r>
              <a:rPr lang="ru-RU" sz="3200" dirty="0"/>
              <a:t> </a:t>
            </a:r>
            <a:r>
              <a:rPr lang="ru-RU" sz="3200" b="1" dirty="0"/>
              <a:t>Технологические аспекты проектирования дополнительных общеобразовательных общеразвивающих программ</a:t>
            </a:r>
            <a:endParaRPr lang="ru-RU" sz="3200" dirty="0"/>
          </a:p>
        </p:txBody>
      </p:sp>
      <p:sp>
        <p:nvSpPr>
          <p:cNvPr id="3" name="Объект 2"/>
          <p:cNvSpPr>
            <a:spLocks noGrp="1"/>
          </p:cNvSpPr>
          <p:nvPr>
            <p:ph idx="1"/>
          </p:nvPr>
        </p:nvSpPr>
        <p:spPr>
          <a:xfrm>
            <a:off x="965913" y="1845236"/>
            <a:ext cx="10387887" cy="4478292"/>
          </a:xfrm>
        </p:spPr>
        <p:txBody>
          <a:bodyPr>
            <a:noAutofit/>
          </a:bodyPr>
          <a:lstStyle/>
          <a:p>
            <a:pPr marL="0" indent="0">
              <a:spcBef>
                <a:spcPts val="0"/>
              </a:spcBef>
              <a:buNone/>
            </a:pPr>
            <a:r>
              <a:rPr lang="ru-RU" sz="2000" b="1" dirty="0" smtClean="0"/>
              <a:t>2.4. </a:t>
            </a:r>
            <a:r>
              <a:rPr lang="ru-RU" sz="2000" b="1" dirty="0"/>
              <a:t>Технология проектирования дополнительной общеобразовательной общеразвивающей программы </a:t>
            </a:r>
            <a:endParaRPr lang="ru-RU" sz="2000" b="1" dirty="0" smtClean="0"/>
          </a:p>
          <a:p>
            <a:pPr>
              <a:spcBef>
                <a:spcPts val="0"/>
              </a:spcBef>
            </a:pPr>
            <a:r>
              <a:rPr lang="ru-RU" sz="2000" b="1" dirty="0">
                <a:solidFill>
                  <a:srgbClr val="FF0000"/>
                </a:solidFill>
              </a:rPr>
              <a:t>Рабочая программа (учебно-тематический план)</a:t>
            </a:r>
            <a:endParaRPr lang="ru-RU" sz="2000" dirty="0">
              <a:solidFill>
                <a:srgbClr val="FF0000"/>
              </a:solidFill>
            </a:endParaRPr>
          </a:p>
          <a:p>
            <a:pPr>
              <a:spcBef>
                <a:spcPts val="0"/>
              </a:spcBef>
            </a:pPr>
            <a:r>
              <a:rPr lang="ru-RU" sz="2000" dirty="0"/>
              <a:t>Составляется по годам обучения, в форме таблицы или описательно. В составе рабочей программы проводится перечисление разделов и тем программы в соответствии с последовательностью, заданной учебным планом, включая описание теоретических и практических частей, форм контроля, условий реализации программы, планируемых результатов, форм аттестации,  фиксации и демонстрации результатов освоения программы учащимися.</a:t>
            </a:r>
          </a:p>
          <a:p>
            <a:pPr>
              <a:spcBef>
                <a:spcPts val="0"/>
              </a:spcBef>
            </a:pPr>
            <a:r>
              <a:rPr lang="ru-RU" sz="2000" dirty="0"/>
              <a:t>К условиям реализации программы относится характеристика следующих аспектов: </a:t>
            </a:r>
          </a:p>
          <a:p>
            <a:pPr lvl="0">
              <a:spcBef>
                <a:spcPts val="0"/>
              </a:spcBef>
            </a:pPr>
            <a:r>
              <a:rPr lang="ru-RU" sz="2000" dirty="0"/>
              <a:t>материально-техническое обеспечение – характеристика помещения для занятий по программе; перечень оборудования, инструментов и материалов, необходимых для реализации программы (в расчете на количество обучающихся); </a:t>
            </a:r>
          </a:p>
          <a:p>
            <a:pPr lvl="0">
              <a:spcBef>
                <a:spcPts val="0"/>
              </a:spcBef>
            </a:pPr>
            <a:r>
              <a:rPr lang="ru-RU" sz="2000" dirty="0"/>
              <a:t>информационное обеспечение – аудио-, видео-, фото-, интернет источники; </a:t>
            </a:r>
          </a:p>
          <a:p>
            <a:pPr lvl="0">
              <a:spcBef>
                <a:spcPts val="0"/>
              </a:spcBef>
            </a:pPr>
            <a:r>
              <a:rPr lang="ru-RU" sz="2000" dirty="0"/>
              <a:t>кадровое обеспечение – целесообразно перечислить педагогов, занятых в реализации программы, охарактеризовать их профессионализм, квалификацию, критерии отбора. </a:t>
            </a:r>
          </a:p>
          <a:p>
            <a:pPr marL="0" indent="0">
              <a:spcBef>
                <a:spcPts val="0"/>
              </a:spcBef>
              <a:buNone/>
            </a:pPr>
            <a:endParaRPr lang="ru-RU" sz="2000" b="1" dirty="0"/>
          </a:p>
        </p:txBody>
      </p:sp>
    </p:spTree>
    <p:extLst>
      <p:ext uri="{BB962C8B-B14F-4D97-AF65-F5344CB8AC3E}">
        <p14:creationId xmlns:p14="http://schemas.microsoft.com/office/powerpoint/2010/main" val="2442361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2.</a:t>
            </a:r>
            <a:r>
              <a:rPr lang="ru-RU" sz="3200" dirty="0"/>
              <a:t> </a:t>
            </a:r>
            <a:r>
              <a:rPr lang="ru-RU" sz="3200" b="1" dirty="0"/>
              <a:t>Технологические аспекты проектирования дополнительных общеобразовательных общеразвивающих программ</a:t>
            </a:r>
            <a:endParaRPr lang="ru-RU" sz="3200" dirty="0"/>
          </a:p>
        </p:txBody>
      </p:sp>
      <p:sp>
        <p:nvSpPr>
          <p:cNvPr id="3" name="Объект 2"/>
          <p:cNvSpPr>
            <a:spLocks noGrp="1"/>
          </p:cNvSpPr>
          <p:nvPr>
            <p:ph idx="1"/>
          </p:nvPr>
        </p:nvSpPr>
        <p:spPr>
          <a:xfrm>
            <a:off x="965913" y="1845236"/>
            <a:ext cx="10387887" cy="4478292"/>
          </a:xfrm>
        </p:spPr>
        <p:txBody>
          <a:bodyPr>
            <a:noAutofit/>
          </a:bodyPr>
          <a:lstStyle/>
          <a:p>
            <a:pPr marL="0" indent="0">
              <a:spcBef>
                <a:spcPts val="0"/>
              </a:spcBef>
              <a:buNone/>
            </a:pPr>
            <a:r>
              <a:rPr lang="ru-RU" sz="2000" b="1" dirty="0" smtClean="0"/>
              <a:t>2.4. </a:t>
            </a:r>
            <a:r>
              <a:rPr lang="ru-RU" sz="2000" b="1" dirty="0"/>
              <a:t>Технология проектирования дополнительной общеобразовательной общеразвивающей программы </a:t>
            </a:r>
            <a:endParaRPr lang="ru-RU" sz="2000" b="1" dirty="0" smtClean="0"/>
          </a:p>
          <a:p>
            <a:pPr>
              <a:spcBef>
                <a:spcPts val="0"/>
              </a:spcBef>
            </a:pPr>
            <a:r>
              <a:rPr lang="ru-RU" sz="2000" dirty="0">
                <a:solidFill>
                  <a:srgbClr val="FF0000"/>
                </a:solidFill>
              </a:rPr>
              <a:t>Формы аттестации </a:t>
            </a:r>
            <a:r>
              <a:rPr lang="ru-RU" sz="2000" dirty="0"/>
              <a:t>разрабатываются и обосновываются для определения </a:t>
            </a:r>
          </a:p>
          <a:p>
            <a:pPr>
              <a:spcBef>
                <a:spcPts val="0"/>
              </a:spcBef>
            </a:pPr>
            <a:r>
              <a:rPr lang="ru-RU" sz="2000" dirty="0"/>
              <a:t>результативности освоения программы. Призваны отражать способы достижения цели и задач программы, перечисляются согласно учебному плану и учебно-тематическому плану (зачет, творческая работа, выставка, конкурс, фестиваль и др.). </a:t>
            </a:r>
          </a:p>
          <a:p>
            <a:pPr>
              <a:spcBef>
                <a:spcPts val="0"/>
              </a:spcBef>
            </a:pPr>
            <a:r>
              <a:rPr lang="ru-RU" sz="2000" dirty="0">
                <a:solidFill>
                  <a:srgbClr val="FF0000"/>
                </a:solidFill>
              </a:rPr>
              <a:t>Формы отслеживания и фиксации образовательных результатов</a:t>
            </a:r>
            <a:r>
              <a:rPr lang="ru-RU" sz="2000" dirty="0"/>
              <a:t>: аналитическая справка, аналитический материал, аудиозапись, видеозапись, грамота, готовая работа, диплом, дневник наблюдений, журнал посещаемости, маршрутный лист, материал анкетирования и тестирования, методическая разработка, портфолио, перечень готовых работ, протокол соревнований, фото, отзыв детей и родителей, свидетельство (сертификат), статья и др. </a:t>
            </a:r>
          </a:p>
          <a:p>
            <a:pPr>
              <a:spcBef>
                <a:spcPts val="0"/>
              </a:spcBef>
            </a:pPr>
            <a:r>
              <a:rPr lang="ru-RU" sz="2000" dirty="0">
                <a:solidFill>
                  <a:srgbClr val="FF0000"/>
                </a:solidFill>
              </a:rPr>
              <a:t>Формы предъявления и демонстрации образовательных результатов</a:t>
            </a:r>
            <a:r>
              <a:rPr lang="ru-RU" sz="2000" dirty="0"/>
              <a:t>: аналитический материал по итогам проведения психологической диагностики, аналитическая справка, выставка, готовое изделие, демонстрация моделей, диагностическая карта, защита творческих работ, конкурс, контрольная работа, концерт, научно-практическая конференция, олимпиада, открытое занятие, отчет итоговый, портфолио, поступление выпускников в профессиональные образовательные организации по профилю, праздник, слет, соревнование, фестиваль и др.</a:t>
            </a:r>
          </a:p>
          <a:p>
            <a:pPr marL="0" indent="0">
              <a:spcBef>
                <a:spcPts val="0"/>
              </a:spcBef>
              <a:buNone/>
            </a:pPr>
            <a:endParaRPr lang="ru-RU" sz="2000" b="1" dirty="0" smtClean="0"/>
          </a:p>
        </p:txBody>
      </p:sp>
    </p:spTree>
    <p:extLst>
      <p:ext uri="{BB962C8B-B14F-4D97-AF65-F5344CB8AC3E}">
        <p14:creationId xmlns:p14="http://schemas.microsoft.com/office/powerpoint/2010/main" val="33980908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2.</a:t>
            </a:r>
            <a:r>
              <a:rPr lang="ru-RU" sz="3200" dirty="0"/>
              <a:t> </a:t>
            </a:r>
            <a:r>
              <a:rPr lang="ru-RU" sz="3200" b="1" dirty="0"/>
              <a:t>Технологические аспекты проектирования дополнительных общеобразовательных общеразвивающих программ</a:t>
            </a:r>
            <a:endParaRPr lang="ru-RU" sz="3200" dirty="0"/>
          </a:p>
        </p:txBody>
      </p:sp>
      <p:sp>
        <p:nvSpPr>
          <p:cNvPr id="3" name="Объект 2"/>
          <p:cNvSpPr>
            <a:spLocks noGrp="1"/>
          </p:cNvSpPr>
          <p:nvPr>
            <p:ph idx="1"/>
          </p:nvPr>
        </p:nvSpPr>
        <p:spPr>
          <a:xfrm>
            <a:off x="965913" y="1845236"/>
            <a:ext cx="10387887" cy="4478292"/>
          </a:xfrm>
        </p:spPr>
        <p:txBody>
          <a:bodyPr>
            <a:noAutofit/>
          </a:bodyPr>
          <a:lstStyle/>
          <a:p>
            <a:pPr marL="0" indent="0">
              <a:spcBef>
                <a:spcPts val="0"/>
              </a:spcBef>
              <a:buNone/>
            </a:pPr>
            <a:r>
              <a:rPr lang="ru-RU" sz="2000" b="1" dirty="0" smtClean="0"/>
              <a:t>2.4. </a:t>
            </a:r>
            <a:r>
              <a:rPr lang="ru-RU" sz="2000" b="1" dirty="0"/>
              <a:t>Технология проектирования дополнительной общеобразовательной общеразвивающей программы </a:t>
            </a:r>
            <a:endParaRPr lang="ru-RU" sz="2000" b="1" dirty="0" smtClean="0"/>
          </a:p>
          <a:p>
            <a:pPr>
              <a:spcBef>
                <a:spcPts val="0"/>
              </a:spcBef>
            </a:pPr>
            <a:r>
              <a:rPr lang="ru-RU" sz="1600" b="1" dirty="0"/>
              <a:t>Оценочные материалы </a:t>
            </a:r>
            <a:endParaRPr lang="ru-RU" sz="1600" dirty="0"/>
          </a:p>
          <a:p>
            <a:pPr>
              <a:spcBef>
                <a:spcPts val="0"/>
              </a:spcBef>
            </a:pPr>
            <a:r>
              <a:rPr lang="ru-RU" sz="1600" b="1" dirty="0">
                <a:solidFill>
                  <a:srgbClr val="FF0000"/>
                </a:solidFill>
              </a:rPr>
              <a:t>Соотносятся с количеством разделов образовательной программы и количеством лет обучения</a:t>
            </a:r>
            <a:r>
              <a:rPr lang="ru-RU" sz="1600" dirty="0"/>
              <a:t>. Каждый год обучения предполагает наличие комплекта оценочных материалов по каждому из изучаемых разделов; некоторые разделы (например, предполагающие изучение теоретических вопросов) можно совместить в единую форму промежуточной аттестации – и единый комплект оценочных материалов (например, унифицированный тест).</a:t>
            </a:r>
          </a:p>
          <a:p>
            <a:pPr>
              <a:spcBef>
                <a:spcPts val="0"/>
              </a:spcBef>
            </a:pPr>
            <a:r>
              <a:rPr lang="ru-RU" sz="1600" dirty="0"/>
              <a:t>Приводятся систематизированные материалы наблюдений (оценочные листы, материалы и листы наблюдений и т.п.) за процессом овладения знаниями, умениями, навыками, компетенциями, предусмотренными образовательной программой</a:t>
            </a:r>
            <a:r>
              <a:rPr lang="ru-RU" sz="2000" b="1" dirty="0">
                <a:solidFill>
                  <a:srgbClr val="FF0000"/>
                </a:solidFill>
              </a:rPr>
              <a:t> (возможна также ориентация на универсальные учебные действия, предусмотренные ФГОС).</a:t>
            </a:r>
          </a:p>
          <a:p>
            <a:pPr>
              <a:spcBef>
                <a:spcPts val="0"/>
              </a:spcBef>
            </a:pPr>
            <a:r>
              <a:rPr lang="ru-RU" sz="1600" dirty="0"/>
              <a:t>Выбор видов и форм оценочных материалов определяется педагогической целесообразностью, возрастом обучающихся, ожидаемыми результатами освоения программы, Уставом образовательной организации. </a:t>
            </a:r>
          </a:p>
          <a:p>
            <a:pPr>
              <a:spcBef>
                <a:spcPts val="0"/>
              </a:spcBef>
            </a:pPr>
            <a:r>
              <a:rPr lang="ru-RU" sz="1600" dirty="0"/>
              <a:t>Важно представить не только сам комплект оценочных материалов, но и систему оценки: количественные и качественные характеристики, соответствующие каждой из степеней (баллов) системы оценки, принятой в программе. Так, к форме теста необходимо приложить таблицу учета правильных ответов для перевода их в баллы и определения уровня освоения программы (низкого, высокого, среднего; с применением 5-балльной системы и пр.) </a:t>
            </a:r>
          </a:p>
          <a:p>
            <a:pPr marL="0" indent="0">
              <a:spcBef>
                <a:spcPts val="0"/>
              </a:spcBef>
              <a:buNone/>
            </a:pPr>
            <a:endParaRPr lang="ru-RU" sz="1600" b="1" dirty="0" smtClean="0"/>
          </a:p>
        </p:txBody>
      </p:sp>
    </p:spTree>
    <p:extLst>
      <p:ext uri="{BB962C8B-B14F-4D97-AF65-F5344CB8AC3E}">
        <p14:creationId xmlns:p14="http://schemas.microsoft.com/office/powerpoint/2010/main" val="10934824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2.</a:t>
            </a:r>
            <a:r>
              <a:rPr lang="ru-RU" sz="3200" dirty="0"/>
              <a:t> </a:t>
            </a:r>
            <a:r>
              <a:rPr lang="ru-RU" sz="3200" b="1" dirty="0"/>
              <a:t>Технологические аспекты проектирования дополнительных общеобразовательных общеразвивающих программ</a:t>
            </a:r>
            <a:endParaRPr lang="ru-RU" sz="3200" dirty="0"/>
          </a:p>
        </p:txBody>
      </p:sp>
      <p:sp>
        <p:nvSpPr>
          <p:cNvPr id="3" name="Объект 2"/>
          <p:cNvSpPr>
            <a:spLocks noGrp="1"/>
          </p:cNvSpPr>
          <p:nvPr>
            <p:ph idx="1"/>
          </p:nvPr>
        </p:nvSpPr>
        <p:spPr>
          <a:xfrm>
            <a:off x="965913" y="1845236"/>
            <a:ext cx="10387887" cy="4478292"/>
          </a:xfrm>
        </p:spPr>
        <p:txBody>
          <a:bodyPr>
            <a:noAutofit/>
          </a:bodyPr>
          <a:lstStyle/>
          <a:p>
            <a:pPr marL="0" indent="0">
              <a:spcBef>
                <a:spcPts val="0"/>
              </a:spcBef>
              <a:buNone/>
            </a:pPr>
            <a:r>
              <a:rPr lang="ru-RU" sz="2000" b="1" dirty="0" smtClean="0"/>
              <a:t>2.4. </a:t>
            </a:r>
            <a:r>
              <a:rPr lang="ru-RU" sz="2000" b="1" dirty="0"/>
              <a:t>Технология проектирования дополнительной общеобразовательной общеразвивающей программы </a:t>
            </a:r>
            <a:endParaRPr lang="ru-RU" sz="2000" b="1" dirty="0" smtClean="0"/>
          </a:p>
          <a:p>
            <a:pPr>
              <a:spcBef>
                <a:spcPts val="0"/>
              </a:spcBef>
            </a:pPr>
            <a:r>
              <a:rPr lang="ru-RU" sz="2000" b="1" dirty="0"/>
              <a:t>Методические материалы</a:t>
            </a:r>
            <a:endParaRPr lang="ru-RU" sz="2000" dirty="0"/>
          </a:p>
          <a:p>
            <a:pPr>
              <a:spcBef>
                <a:spcPts val="0"/>
              </a:spcBef>
            </a:pPr>
            <a:r>
              <a:rPr lang="ru-RU" sz="2000" dirty="0"/>
              <a:t>Настоящий раздел представляет краткое описание методики работы по программе и включает в себя: </a:t>
            </a:r>
          </a:p>
          <a:p>
            <a:pPr lvl="0">
              <a:spcBef>
                <a:spcPts val="0"/>
              </a:spcBef>
            </a:pPr>
            <a:r>
              <a:rPr lang="ru-RU" sz="2000" dirty="0">
                <a:solidFill>
                  <a:srgbClr val="FF0000"/>
                </a:solidFill>
              </a:rPr>
              <a:t>особенности организации образовательного процесса</a:t>
            </a:r>
            <a:r>
              <a:rPr lang="ru-RU" sz="2000" dirty="0"/>
              <a:t>: очно, очно-заочно, заочно, дистанционно, в условиях сетевого взаимодействия и др.; </a:t>
            </a:r>
          </a:p>
          <a:p>
            <a:pPr lvl="0">
              <a:spcBef>
                <a:spcPts val="0"/>
              </a:spcBef>
            </a:pPr>
            <a:r>
              <a:rPr lang="ru-RU" sz="2000" dirty="0">
                <a:solidFill>
                  <a:srgbClr val="FF0000"/>
                </a:solidFill>
              </a:rPr>
              <a:t>методы обучения: </a:t>
            </a:r>
            <a:r>
              <a:rPr lang="ru-RU" sz="2000" dirty="0"/>
              <a:t>(словесный, наглядный практический; объяснительно-иллюстративный, репродуктивный, частично-иллюстративный, репродуктивный, </a:t>
            </a:r>
            <a:r>
              <a:rPr lang="ru-RU" sz="2000" dirty="0" err="1"/>
              <a:t>частичнопоисковый</a:t>
            </a:r>
            <a:r>
              <a:rPr lang="ru-RU" sz="2000" dirty="0"/>
              <a:t>, исследовательский проблемный; игровой, дискуссионный, проектный и др.) и воспитания (убеждение, поощрение, упражнение, стимулирование, мотивация и др.); </a:t>
            </a:r>
          </a:p>
          <a:p>
            <a:pPr lvl="0">
              <a:spcBef>
                <a:spcPts val="0"/>
              </a:spcBef>
            </a:pPr>
            <a:r>
              <a:rPr lang="ru-RU" sz="2000" dirty="0">
                <a:solidFill>
                  <a:srgbClr val="FF0000"/>
                </a:solidFill>
              </a:rPr>
              <a:t>формы организации образовательного процесса</a:t>
            </a:r>
            <a:r>
              <a:rPr lang="ru-RU" sz="2000" dirty="0"/>
              <a:t>: индивидуальная, индивидуально-групповая и групповая; выбор той или иной формы обосновывается с позиции профиля деятельности (музыкального, спортивного, художественного и др.), категории обучающихся (дети-инвалиды, дети с ОВЗ) и др.; </a:t>
            </a:r>
          </a:p>
          <a:p>
            <a:pPr marL="0" indent="0">
              <a:spcBef>
                <a:spcPts val="0"/>
              </a:spcBef>
              <a:buNone/>
            </a:pPr>
            <a:endParaRPr lang="ru-RU" sz="1400" b="1" dirty="0" smtClean="0"/>
          </a:p>
        </p:txBody>
      </p:sp>
    </p:spTree>
    <p:extLst>
      <p:ext uri="{BB962C8B-B14F-4D97-AF65-F5344CB8AC3E}">
        <p14:creationId xmlns:p14="http://schemas.microsoft.com/office/powerpoint/2010/main" val="27427918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2.</a:t>
            </a:r>
            <a:r>
              <a:rPr lang="ru-RU" sz="3200" dirty="0"/>
              <a:t> </a:t>
            </a:r>
            <a:r>
              <a:rPr lang="ru-RU" sz="3200" b="1" dirty="0"/>
              <a:t>Технологические аспекты проектирования дополнительных общеобразовательных общеразвивающих программ</a:t>
            </a:r>
            <a:endParaRPr lang="ru-RU" sz="3200" dirty="0"/>
          </a:p>
        </p:txBody>
      </p:sp>
      <p:sp>
        <p:nvSpPr>
          <p:cNvPr id="3" name="Объект 2"/>
          <p:cNvSpPr>
            <a:spLocks noGrp="1"/>
          </p:cNvSpPr>
          <p:nvPr>
            <p:ph idx="1"/>
          </p:nvPr>
        </p:nvSpPr>
        <p:spPr>
          <a:xfrm>
            <a:off x="515155" y="1596980"/>
            <a:ext cx="11578107" cy="4726548"/>
          </a:xfrm>
        </p:spPr>
        <p:txBody>
          <a:bodyPr>
            <a:noAutofit/>
          </a:bodyPr>
          <a:lstStyle/>
          <a:p>
            <a:pPr marL="0" indent="0">
              <a:spcBef>
                <a:spcPts val="0"/>
              </a:spcBef>
              <a:buNone/>
            </a:pPr>
            <a:r>
              <a:rPr lang="ru-RU" sz="2000" b="1" dirty="0" smtClean="0"/>
              <a:t>2.4. </a:t>
            </a:r>
            <a:r>
              <a:rPr lang="ru-RU" sz="2000" b="1" dirty="0"/>
              <a:t>Технология проектирования дополнительной общеобразовательной общеразвивающей программы </a:t>
            </a:r>
            <a:endParaRPr lang="ru-RU" sz="2000" b="1" dirty="0" smtClean="0"/>
          </a:p>
          <a:p>
            <a:pPr>
              <a:spcBef>
                <a:spcPts val="0"/>
              </a:spcBef>
            </a:pPr>
            <a:r>
              <a:rPr lang="ru-RU" sz="1400" b="1" dirty="0"/>
              <a:t>Методические материалы</a:t>
            </a:r>
            <a:endParaRPr lang="ru-RU" sz="1400" dirty="0"/>
          </a:p>
          <a:p>
            <a:pPr lvl="0">
              <a:spcBef>
                <a:spcPts val="0"/>
              </a:spcBef>
            </a:pPr>
            <a:r>
              <a:rPr lang="ru-RU" sz="1800" b="1" dirty="0" smtClean="0">
                <a:solidFill>
                  <a:srgbClr val="FF0000"/>
                </a:solidFill>
              </a:rPr>
              <a:t>формы </a:t>
            </a:r>
            <a:r>
              <a:rPr lang="ru-RU" sz="1800" b="1" dirty="0">
                <a:solidFill>
                  <a:srgbClr val="FF0000"/>
                </a:solidFill>
              </a:rPr>
              <a:t>организации учебного занятия</a:t>
            </a:r>
            <a:r>
              <a:rPr lang="ru-RU" sz="1800" dirty="0">
                <a:solidFill>
                  <a:srgbClr val="FF0000"/>
                </a:solidFill>
              </a:rPr>
              <a:t>: </a:t>
            </a:r>
            <a:r>
              <a:rPr lang="ru-RU" sz="1800" dirty="0"/>
              <a:t>акция, аукцион, бенефис, беседа, вернисаж, встреча с интересными людьми, выставка, галерея, гостиная, диспут, защита проектов, игра, концерт, КВН, конкурс, конференция, круглый стол, круиз, лабораторное занятие, лекция, мастер-класс, «мозговой штурм», наблюдение, олимпиада, открытое занятие, посиделки, поход, праздник, практическое занятие, представление, презентация, рейд, ринг, салон, семинар, соревнование, спектакль, студия, творческая мастерская, тренинг, турнир, фабрика, фестиваль, чемпионат, шоу, экскурсия, экзамен, экспедиция, эксперимент, эстафета, ярмарка и т.д.; </a:t>
            </a:r>
          </a:p>
          <a:p>
            <a:pPr lvl="0">
              <a:spcBef>
                <a:spcPts val="0"/>
              </a:spcBef>
            </a:pPr>
            <a:r>
              <a:rPr lang="ru-RU" sz="1800" b="1" dirty="0">
                <a:solidFill>
                  <a:srgbClr val="FF0000"/>
                </a:solidFill>
              </a:rPr>
              <a:t>педагогические технологии </a:t>
            </a:r>
            <a:r>
              <a:rPr lang="ru-RU" sz="1800" dirty="0"/>
              <a:t>-технология индивидуализации обучения, технология группового обучения, технология коллективного </a:t>
            </a:r>
            <a:r>
              <a:rPr lang="ru-RU" sz="1800" dirty="0" err="1"/>
              <a:t>взаимообучения</a:t>
            </a:r>
            <a:r>
              <a:rPr lang="ru-RU" sz="1800" dirty="0"/>
              <a:t>, технология программированного обучения, технология модульного обучения, технология </a:t>
            </a:r>
            <a:r>
              <a:rPr lang="ru-RU" sz="1800" dirty="0" err="1"/>
              <a:t>блочно</a:t>
            </a:r>
            <a:r>
              <a:rPr lang="ru-RU" sz="1800" dirty="0"/>
              <a:t>-модульного обучения, технология дифференцированного обучения, технология </a:t>
            </a:r>
            <a:r>
              <a:rPr lang="ru-RU" sz="1800" dirty="0" err="1"/>
              <a:t>разноуровневого</a:t>
            </a:r>
            <a:r>
              <a:rPr lang="ru-RU" sz="1800" dirty="0"/>
              <a:t> обучения, технология развивающего обучения, технология проблемного обучения, технология дистанционного обучения, технология исследовательской деятельности, технология проектной деятельности, технология игровой деятельности, коммуникативная технология обучения, технология коллективной творческой деятельности, технология развития критического мышления через чтение и письмо, технология портфолио, технология педагогической мастерской, технология образа и мысли, технология решения изобретательских задач, </a:t>
            </a:r>
            <a:r>
              <a:rPr lang="ru-RU" sz="1800" dirty="0" err="1"/>
              <a:t>здоровьесберегающая</a:t>
            </a:r>
            <a:r>
              <a:rPr lang="ru-RU" sz="1800" dirty="0"/>
              <a:t> технология, технология-дебаты и др. </a:t>
            </a:r>
          </a:p>
          <a:p>
            <a:pPr lvl="0">
              <a:spcBef>
                <a:spcPts val="0"/>
              </a:spcBef>
            </a:pPr>
            <a:r>
              <a:rPr lang="ru-RU" sz="1800" b="1" dirty="0">
                <a:solidFill>
                  <a:srgbClr val="FF0000"/>
                </a:solidFill>
              </a:rPr>
              <a:t>алгоритм учебного занятия</a:t>
            </a:r>
            <a:r>
              <a:rPr lang="ru-RU" sz="1800" dirty="0"/>
              <a:t> – краткое описание структуры занятия и его этапов; </a:t>
            </a:r>
          </a:p>
          <a:p>
            <a:pPr lvl="0">
              <a:spcBef>
                <a:spcPts val="0"/>
              </a:spcBef>
            </a:pPr>
            <a:r>
              <a:rPr lang="ru-RU" sz="1800" b="1" dirty="0">
                <a:solidFill>
                  <a:srgbClr val="FF0000"/>
                </a:solidFill>
              </a:rPr>
              <a:t>дидактические материалы </a:t>
            </a:r>
            <a:r>
              <a:rPr lang="ru-RU" sz="1800" dirty="0"/>
              <a:t>– раздаточные материалы, инструкционные, технологические карты, задания, упражнения, образцы изделий и т.п. </a:t>
            </a:r>
          </a:p>
          <a:p>
            <a:pPr marL="0" indent="0">
              <a:spcBef>
                <a:spcPts val="0"/>
              </a:spcBef>
              <a:buNone/>
            </a:pPr>
            <a:endParaRPr lang="ru-RU" sz="1400" b="1" dirty="0" smtClean="0"/>
          </a:p>
        </p:txBody>
      </p:sp>
    </p:spTree>
    <p:extLst>
      <p:ext uri="{BB962C8B-B14F-4D97-AF65-F5344CB8AC3E}">
        <p14:creationId xmlns:p14="http://schemas.microsoft.com/office/powerpoint/2010/main" val="16654161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2.</a:t>
            </a:r>
            <a:r>
              <a:rPr lang="ru-RU" sz="3200" dirty="0"/>
              <a:t> </a:t>
            </a:r>
            <a:r>
              <a:rPr lang="ru-RU" sz="3200" b="1" dirty="0"/>
              <a:t>Технологические аспекты проектирования дополнительных общеобразовательных общеразвивающих программ</a:t>
            </a:r>
            <a:endParaRPr lang="ru-RU" sz="3200" dirty="0"/>
          </a:p>
        </p:txBody>
      </p:sp>
      <p:sp>
        <p:nvSpPr>
          <p:cNvPr id="3" name="Объект 2"/>
          <p:cNvSpPr>
            <a:spLocks noGrp="1"/>
          </p:cNvSpPr>
          <p:nvPr>
            <p:ph idx="1"/>
          </p:nvPr>
        </p:nvSpPr>
        <p:spPr>
          <a:xfrm>
            <a:off x="515155" y="1596980"/>
            <a:ext cx="11578107" cy="4726548"/>
          </a:xfrm>
        </p:spPr>
        <p:txBody>
          <a:bodyPr>
            <a:noAutofit/>
          </a:bodyPr>
          <a:lstStyle/>
          <a:p>
            <a:pPr marL="0" indent="0">
              <a:spcBef>
                <a:spcPts val="0"/>
              </a:spcBef>
              <a:buNone/>
            </a:pPr>
            <a:r>
              <a:rPr lang="ru-RU" sz="2000" b="1" dirty="0" smtClean="0"/>
              <a:t>2.4. </a:t>
            </a:r>
            <a:r>
              <a:rPr lang="ru-RU" sz="2000" b="1" dirty="0"/>
              <a:t>Технология проектирования дополнительной общеобразовательной общеразвивающей программы </a:t>
            </a:r>
            <a:endParaRPr lang="ru-RU" sz="2000" b="1" dirty="0" smtClean="0"/>
          </a:p>
          <a:p>
            <a:r>
              <a:rPr lang="ru-RU" sz="2000" b="1" dirty="0"/>
              <a:t>Список литературы</a:t>
            </a:r>
            <a:endParaRPr lang="ru-RU" sz="2000" dirty="0"/>
          </a:p>
          <a:p>
            <a:r>
              <a:rPr lang="ru-RU" sz="2000" dirty="0"/>
              <a:t>При составлении списка литературы необходимо учитывать: основную и дополнительную учебную литературу (учебные пособия, сборники упражнений, хрестоматии и др.); наглядный материал (альбомы, атласы, карты, таблицы и т.д.). </a:t>
            </a:r>
          </a:p>
          <a:p>
            <a:r>
              <a:rPr lang="ru-RU" sz="2000" dirty="0"/>
              <a:t>Список может быть составлен для разных участников образовательного процесса (педагогов, детей, родителей). </a:t>
            </a:r>
          </a:p>
          <a:p>
            <a:r>
              <a:rPr lang="ru-RU" sz="2000" dirty="0">
                <a:solidFill>
                  <a:srgbClr val="FF0000"/>
                </a:solidFill>
              </a:rPr>
              <a:t>Список оформляется </a:t>
            </a:r>
            <a:r>
              <a:rPr lang="ru-RU" sz="2000" b="1" u="sng" dirty="0">
                <a:solidFill>
                  <a:srgbClr val="FF0000"/>
                </a:solidFill>
              </a:rPr>
              <a:t>в соответствии с ГОСТ к оформлению библиографических ссылок </a:t>
            </a:r>
            <a:r>
              <a:rPr lang="ru-RU" sz="2000" dirty="0">
                <a:solidFill>
                  <a:srgbClr val="FF0000"/>
                </a:solidFill>
              </a:rPr>
              <a:t>(в алфавитном порядке с использованием порядковой нумерации):</a:t>
            </a:r>
          </a:p>
          <a:p>
            <a:pPr lvl="0"/>
            <a:r>
              <a:rPr lang="ru-RU" sz="2000" dirty="0">
                <a:solidFill>
                  <a:srgbClr val="FF0000"/>
                </a:solidFill>
              </a:rPr>
              <a:t>Золотарева А.В., </a:t>
            </a:r>
            <a:r>
              <a:rPr lang="ru-RU" sz="2000" dirty="0" err="1">
                <a:solidFill>
                  <a:srgbClr val="FF0000"/>
                </a:solidFill>
              </a:rPr>
              <a:t>Мухамедьярова</a:t>
            </a:r>
            <a:r>
              <a:rPr lang="ru-RU" sz="2000" dirty="0">
                <a:solidFill>
                  <a:srgbClr val="FF0000"/>
                </a:solidFill>
              </a:rPr>
              <a:t> Н.А., Пикина А.Л., Тихомирова Н.Г. Концептуальные и организационные основы дополнительного образования детей: учебное пособие / под ред. А.В. </a:t>
            </a:r>
            <a:r>
              <a:rPr lang="ru-RU" sz="2000" dirty="0" err="1">
                <a:solidFill>
                  <a:srgbClr val="FF0000"/>
                </a:solidFill>
              </a:rPr>
              <a:t>Золотаревой</a:t>
            </a:r>
            <a:r>
              <a:rPr lang="ru-RU" sz="2000" dirty="0">
                <a:solidFill>
                  <a:srgbClr val="FF0000"/>
                </a:solidFill>
              </a:rPr>
              <a:t>. – Ярославль: РИО ЯГПУ, 2014. – С. 225-226. </a:t>
            </a:r>
          </a:p>
          <a:p>
            <a:pPr marL="0" indent="0">
              <a:spcBef>
                <a:spcPts val="0"/>
              </a:spcBef>
              <a:buNone/>
            </a:pPr>
            <a:endParaRPr lang="ru-RU" sz="1400" b="1" dirty="0" smtClean="0"/>
          </a:p>
        </p:txBody>
      </p:sp>
    </p:spTree>
    <p:extLst>
      <p:ext uri="{BB962C8B-B14F-4D97-AF65-F5344CB8AC3E}">
        <p14:creationId xmlns:p14="http://schemas.microsoft.com/office/powerpoint/2010/main" val="39593897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9" name="Надпись 2"/>
          <p:cNvSpPr txBox="1">
            <a:spLocks noChangeArrowheads="1"/>
          </p:cNvSpPr>
          <p:nvPr/>
        </p:nvSpPr>
        <p:spPr bwMode="auto">
          <a:xfrm>
            <a:off x="4562609" y="38637"/>
            <a:ext cx="5804883" cy="673565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Департамент образования Администрации города Нижнего Новгорода</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Муниципальное бюджетное учреждение дополнительного образования</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«Центр развития творчества»</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«Согласована»                                                                         «УТВЕРЖДАЮ»</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Протокол педагогического                                                         Директор МБУДО ЦРТ</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совета МБУДО ЦРТ №____                                                       _________</a:t>
            </a:r>
            <a:r>
              <a:rPr lang="ru-RU" sz="1200" dirty="0" err="1">
                <a:effectLst/>
                <a:latin typeface="Times New Roman" panose="02020603050405020304" pitchFamily="18" charset="0"/>
                <a:ea typeface="Calibri" panose="020F0502020204030204" pitchFamily="34" charset="0"/>
                <a:cs typeface="Times New Roman" panose="02020603050405020304" pitchFamily="18" charset="0"/>
              </a:rPr>
              <a:t>И.И.Иванова</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от______________________                                                       «___»________20___ г.</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ДОПОЛНИТЕЛЬНАЯ ОБЩЕОБРАЗОВАТЕЛЬНАЯ</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ОБЩЕРАЗВИВАЮЩАЯ ПРОГРАММА</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sz="1200" cap="all" dirty="0">
                <a:effectLst/>
                <a:latin typeface="Times New Roman" panose="02020603050405020304" pitchFamily="18" charset="0"/>
                <a:ea typeface="Calibri" panose="020F0502020204030204" pitchFamily="34" charset="0"/>
                <a:cs typeface="Times New Roman" panose="02020603050405020304" pitchFamily="18" charset="0"/>
              </a:rPr>
              <a:t>художественной направленности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«БИСЕРОПЛЕТЕНИЕ»</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Возраст обучающихся: от 10 до 15 лет</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Срок освоения программы – 2 года</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indent="2790825">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Автор-составитель: </a:t>
            </a:r>
            <a:r>
              <a:rPr lang="ru-RU" sz="1200" dirty="0" err="1">
                <a:effectLst/>
                <a:latin typeface="Times New Roman" panose="02020603050405020304" pitchFamily="18" charset="0"/>
                <a:ea typeface="Calibri" panose="020F0502020204030204" pitchFamily="34" charset="0"/>
                <a:cs typeface="Times New Roman" panose="02020603050405020304" pitchFamily="18" charset="0"/>
              </a:rPr>
              <a:t>Е.А.Петрова</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indent="2790825">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педагог дополнительного образования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indent="2790825">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высшей квалификационной категории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город Нижний Новгород</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2015 год</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4"/>
          <p:cNvSpPr>
            <a:spLocks noChangeArrowheads="1"/>
          </p:cNvSpPr>
          <p:nvPr/>
        </p:nvSpPr>
        <p:spPr bwMode="auto">
          <a:xfrm>
            <a:off x="476519" y="1637663"/>
            <a:ext cx="3335628"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pPr>
            <a:r>
              <a:rPr lang="ru-RU" sz="2800" b="1" dirty="0" smtClean="0">
                <a:latin typeface="Times New Roman" panose="02020603050405020304" pitchFamily="18" charset="0"/>
                <a:ea typeface="Calibri" panose="020F0502020204030204" pitchFamily="34" charset="0"/>
                <a:cs typeface="Times New Roman" panose="02020603050405020304" pitchFamily="18" charset="0"/>
              </a:rPr>
              <a:t>ПРИЛОЖЕНИЯ</a:t>
            </a:r>
          </a:p>
          <a:p>
            <a:pPr algn="just" eaLnBrk="0" fontAlgn="base" hangingPunct="0">
              <a:spcBef>
                <a:spcPct val="0"/>
              </a:spcBef>
              <a:spcAft>
                <a:spcPct val="0"/>
              </a:spcAft>
            </a:pPr>
            <a:endParaRPr lang="ru-RU" sz="2800" b="1" dirty="0">
              <a:latin typeface="Times New Roman" panose="02020603050405020304" pitchFamily="18" charset="0"/>
              <a:ea typeface="Calibri" panose="020F0502020204030204" pitchFamily="34" charset="0"/>
              <a:cs typeface="Times New Roman" panose="02020603050405020304" pitchFamily="18" charset="0"/>
            </a:endParaRPr>
          </a:p>
          <a:p>
            <a:pPr algn="just" eaLnBrk="0" fontAlgn="base" hangingPunct="0">
              <a:spcBef>
                <a:spcPct val="0"/>
              </a:spcBef>
              <a:spcAft>
                <a:spcPct val="0"/>
              </a:spcAft>
            </a:pPr>
            <a:r>
              <a:rPr lang="ru-RU" sz="2800" b="1" dirty="0" smtClean="0">
                <a:latin typeface="Times New Roman" panose="02020603050405020304" pitchFamily="18" charset="0"/>
                <a:ea typeface="Calibri" panose="020F0502020204030204" pitchFamily="34" charset="0"/>
                <a:cs typeface="Times New Roman" panose="02020603050405020304" pitchFamily="18" charset="0"/>
              </a:rPr>
              <a:t>Пример </a:t>
            </a:r>
            <a:r>
              <a:rPr lang="ru-RU" sz="2800" b="1" dirty="0">
                <a:latin typeface="Times New Roman" panose="02020603050405020304" pitchFamily="18" charset="0"/>
                <a:ea typeface="Calibri" panose="020F0502020204030204" pitchFamily="34" charset="0"/>
                <a:cs typeface="Times New Roman" panose="02020603050405020304" pitchFamily="18" charset="0"/>
              </a:rPr>
              <a:t>оформления титульного листа:</a:t>
            </a:r>
            <a:endParaRPr lang="ru-RU" sz="2800" dirty="0">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572727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875291228"/>
              </p:ext>
            </p:extLst>
          </p:nvPr>
        </p:nvGraphicFramePr>
        <p:xfrm>
          <a:off x="1181098" y="2073498"/>
          <a:ext cx="10171080" cy="320040"/>
        </p:xfrm>
        <a:graphic>
          <a:graphicData uri="http://schemas.openxmlformats.org/drawingml/2006/table">
            <a:tbl>
              <a:tblPr firstRow="1" firstCol="1" lastRow="1" lastCol="1" bandRow="1" bandCol="1">
                <a:tableStyleId>{2D5ABB26-0587-4C30-8999-92F81FD0307C}</a:tableStyleId>
              </a:tblPr>
              <a:tblGrid>
                <a:gridCol w="403668"/>
                <a:gridCol w="672051"/>
                <a:gridCol w="739302"/>
                <a:gridCol w="787941"/>
                <a:gridCol w="875489"/>
                <a:gridCol w="680936"/>
                <a:gridCol w="700392"/>
                <a:gridCol w="836578"/>
                <a:gridCol w="671209"/>
                <a:gridCol w="642025"/>
                <a:gridCol w="632298"/>
                <a:gridCol w="817124"/>
                <a:gridCol w="846306"/>
                <a:gridCol w="865761"/>
              </a:tblGrid>
              <a:tr h="309563">
                <a:tc>
                  <a:txBody>
                    <a:bodyPr/>
                    <a:lstStyle/>
                    <a:p>
                      <a:pPr algn="ctr">
                        <a:spcAft>
                          <a:spcPts val="0"/>
                        </a:spcAft>
                      </a:pPr>
                      <a:r>
                        <a:rPr lang="ru-RU" sz="700" dirty="0">
                          <a:effectLst/>
                        </a:rPr>
                        <a:t>Год обучения</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сентябрь</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октябрь</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ноябрь</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декабрь</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январь</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февраль</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март</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апрель</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май</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июнь</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июль</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август</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Всего</a:t>
                      </a:r>
                      <a:endParaRPr lang="ru-RU" sz="1200" dirty="0">
                        <a:effectLst/>
                      </a:endParaRPr>
                    </a:p>
                    <a:p>
                      <a:pPr algn="ctr">
                        <a:spcAft>
                          <a:spcPts val="0"/>
                        </a:spcAft>
                      </a:pPr>
                      <a:r>
                        <a:rPr lang="ru-RU" sz="700" dirty="0">
                          <a:effectLst/>
                        </a:rPr>
                        <a:t>учебных часов/</a:t>
                      </a:r>
                      <a:endParaRPr lang="ru-RU" sz="1200" dirty="0">
                        <a:effectLst/>
                      </a:endParaRPr>
                    </a:p>
                    <a:p>
                      <a:pPr algn="ctr">
                        <a:spcAft>
                          <a:spcPts val="0"/>
                        </a:spcAft>
                      </a:pPr>
                      <a:r>
                        <a:rPr lang="ru-RU" sz="700" dirty="0">
                          <a:effectLst/>
                        </a:rPr>
                        <a:t>недель</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608932859"/>
              </p:ext>
            </p:extLst>
          </p:nvPr>
        </p:nvGraphicFramePr>
        <p:xfrm>
          <a:off x="1170687" y="2421974"/>
          <a:ext cx="10186862" cy="1804862"/>
        </p:xfrm>
        <a:graphic>
          <a:graphicData uri="http://schemas.openxmlformats.org/drawingml/2006/table">
            <a:tbl>
              <a:tblPr firstRow="1" firstCol="1" lastRow="1" lastCol="1" bandRow="1" bandCol="1">
                <a:tableStyleId>{2D5ABB26-0587-4C30-8999-92F81FD0307C}</a:tableStyleId>
              </a:tblPr>
              <a:tblGrid>
                <a:gridCol w="407294"/>
                <a:gridCol w="162560"/>
                <a:gridCol w="162560"/>
                <a:gridCol w="178154"/>
                <a:gridCol w="178154"/>
                <a:gridCol w="178154"/>
                <a:gridCol w="178154"/>
                <a:gridCol w="178154"/>
                <a:gridCol w="210973"/>
                <a:gridCol w="210973"/>
                <a:gridCol w="210973"/>
                <a:gridCol w="178154"/>
                <a:gridCol w="178154"/>
                <a:gridCol w="162560"/>
                <a:gridCol w="193748"/>
                <a:gridCol w="178154"/>
                <a:gridCol w="171122"/>
                <a:gridCol w="162560"/>
                <a:gridCol w="162560"/>
                <a:gridCol w="178154"/>
                <a:gridCol w="178154"/>
                <a:gridCol w="162560"/>
                <a:gridCol w="162560"/>
                <a:gridCol w="179684"/>
                <a:gridCol w="178154"/>
                <a:gridCol w="178154"/>
                <a:gridCol w="162560"/>
                <a:gridCol w="178154"/>
                <a:gridCol w="178154"/>
                <a:gridCol w="162560"/>
                <a:gridCol w="162560"/>
                <a:gridCol w="162560"/>
                <a:gridCol w="162560"/>
                <a:gridCol w="162560"/>
                <a:gridCol w="162560"/>
                <a:gridCol w="162560"/>
                <a:gridCol w="162560"/>
                <a:gridCol w="162560"/>
                <a:gridCol w="162560"/>
                <a:gridCol w="162560"/>
                <a:gridCol w="162560"/>
                <a:gridCol w="162560"/>
                <a:gridCol w="162560"/>
                <a:gridCol w="162560"/>
                <a:gridCol w="162560"/>
                <a:gridCol w="162560"/>
                <a:gridCol w="162560"/>
                <a:gridCol w="162560"/>
                <a:gridCol w="162560"/>
                <a:gridCol w="162560"/>
                <a:gridCol w="162560"/>
                <a:gridCol w="162560"/>
                <a:gridCol w="208280"/>
                <a:gridCol w="860299"/>
              </a:tblGrid>
              <a:tr h="753302">
                <a:tc>
                  <a:txBody>
                    <a:bodyPr/>
                    <a:lstStyle/>
                    <a:p>
                      <a:pPr algn="ctr">
                        <a:spcAft>
                          <a:spcPts val="0"/>
                        </a:spcAft>
                      </a:pPr>
                      <a:r>
                        <a:rPr lang="ru-RU" sz="700" dirty="0">
                          <a:effectLst/>
                        </a:rPr>
                        <a:t>31.08 – 06.09</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07.09. – 13.09</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14.09. – 20.09</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21.09. – 27.09</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28.09 – 04.10</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05.10 – 11.10</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12.10 – 18.10</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19.10 – 25.10</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26.10 – 01.11</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02.11 – 08.11</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09.11 – 15.11</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16.11 – 22.11</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23.11 – 29.11</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30.11 – 06.12</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07.12. – 13.12</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14.12. – 20.12</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21.12. – 27.12</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28.12 – 03.01</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04.01 – 10.01</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11 .01 – 17.01</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18.01 – 24.01</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25.01 – 31.01</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01.02 – 07.02</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08.02 – 14.02</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15.02 – 21.02</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22.02 – 28.02</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29.02 – 06.03</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07.03 – 13.03</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14.03 – 20.03</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21.03 – 27.03</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28.03 – 03.04</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04.04 – 10.04</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11.04 – 17.04</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18.04 – 24.04</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26.04 – 01.05</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02.05 – 08.05</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09.05 – 15.05</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16.05 – 22.05</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23.05 – 29.05</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30.05. – 05.06</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06.06 – 12.06</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13.06 – 19.06</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20.06- 26.06</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27.06 – 03.07</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04.07 – 10.07</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11.07 – 17.07</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18.07 – 24.07</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25.07 – 31.07</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01.08 – 07.08</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08.08 – 14.08</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15.08 – 21.08</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22.08 – 28.08</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2385">
                <a:tc>
                  <a:txBody>
                    <a:bodyPr/>
                    <a:lstStyle/>
                    <a:p>
                      <a:pPr algn="ctr">
                        <a:spcAft>
                          <a:spcPts val="0"/>
                        </a:spcAft>
                      </a:pPr>
                      <a:r>
                        <a:rPr lang="ru-RU" sz="7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2</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3</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4</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5</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6</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7</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8</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9</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10</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11</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12</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13</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14</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15</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16</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17</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18</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19</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20</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21</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22</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23</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24</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25</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26</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27</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28</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29</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30</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31</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32</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33</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34</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35</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36</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37</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38</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39</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40</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41</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42</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43</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44</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45</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46</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47</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48</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49</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50</a:t>
                      </a:r>
                      <a:endParaRPr lang="ru-RU" sz="1200" dirty="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51</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a:effectLst/>
                        </a:rPr>
                        <a:t>52</a:t>
                      </a:r>
                      <a:endParaRPr lang="ru-RU" sz="1200">
                        <a:effectLst/>
                        <a:latin typeface="Times New Roman" panose="02020603050405020304" pitchFamily="18" charset="0"/>
                        <a:ea typeface="Times New Roman" panose="02020603050405020304" pitchFamily="18" charset="0"/>
                      </a:endParaRPr>
                    </a:p>
                  </a:txBody>
                  <a:tcPr marL="68580" marR="68580"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7087">
                <a:tc>
                  <a:txBody>
                    <a:bodyPr/>
                    <a:lstStyle/>
                    <a:p>
                      <a:pPr algn="ctr">
                        <a:spcAft>
                          <a:spcPts val="0"/>
                        </a:spcAft>
                      </a:pPr>
                      <a:r>
                        <a:rPr lang="ru-RU" sz="700" dirty="0">
                          <a:effectLst/>
                        </a:rPr>
                        <a:t>1 год обучения</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ru-RU" sz="7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ru-RU" sz="7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ru-RU" sz="1200" dirty="0" smtClean="0">
                          <a:effectLst/>
                          <a:latin typeface="Times New Roman" panose="02020603050405020304" pitchFamily="18" charset="0"/>
                          <a:ea typeface="+mn-ea"/>
                          <a:cs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4</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7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ru-RU" sz="7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ru-RU" sz="7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ru-RU" sz="7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ru-RU" sz="7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ru-RU" sz="7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ru-RU" sz="7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ru-RU" sz="7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ru-RU" sz="7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ru-RU" sz="7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ru-RU" sz="7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ru-RU" sz="7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ru-RU" sz="7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ru-RU" sz="1000" dirty="0" smtClean="0">
                          <a:effectLst/>
                        </a:rPr>
                        <a:t>144/36</a:t>
                      </a:r>
                      <a:endParaRPr lang="ru-RU"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7087">
                <a:tc>
                  <a:txBody>
                    <a:bodyPr/>
                    <a:lstStyle/>
                    <a:p>
                      <a:pPr algn="ctr">
                        <a:spcAft>
                          <a:spcPts val="0"/>
                        </a:spcAft>
                      </a:pPr>
                      <a:r>
                        <a:rPr lang="ru-RU" sz="800" dirty="0" smtClean="0">
                          <a:effectLst/>
                        </a:rPr>
                        <a:t>2 год обучения</a:t>
                      </a:r>
                      <a:endParaRPr lang="ru-RU" sz="2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ru-RU" sz="1200" dirty="0" smtClean="0">
                          <a:effectLst/>
                          <a:latin typeface="Times New Roman" panose="02020603050405020304" pitchFamily="18" charset="0"/>
                          <a:ea typeface="Times New Roman" panose="02020603050405020304" pitchFamily="18" charset="0"/>
                        </a:rPr>
                        <a:t>6</a:t>
                      </a: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endParaRPr lang="ru-RU" sz="12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endParaRPr lang="ru-RU"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ru-RU" sz="1000" dirty="0" smtClean="0">
                          <a:effectLst/>
                          <a:latin typeface="Times New Roman" panose="02020603050405020304" pitchFamily="18" charset="0"/>
                          <a:ea typeface="Times New Roman" panose="02020603050405020304" pitchFamily="18" charset="0"/>
                        </a:rPr>
                        <a:t>216/36</a:t>
                      </a:r>
                      <a:endParaRPr lang="ru-RU"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6" name="Таблица 5"/>
          <p:cNvGraphicFramePr>
            <a:graphicFrameLocks noGrp="1"/>
          </p:cNvGraphicFramePr>
          <p:nvPr>
            <p:extLst>
              <p:ext uri="{D42A27DB-BD31-4B8C-83A1-F6EECF244321}">
                <p14:modId xmlns:p14="http://schemas.microsoft.com/office/powerpoint/2010/main" val="1933444297"/>
              </p:ext>
            </p:extLst>
          </p:nvPr>
        </p:nvGraphicFramePr>
        <p:xfrm>
          <a:off x="1258681" y="4389041"/>
          <a:ext cx="6217285" cy="838200"/>
        </p:xfrm>
        <a:graphic>
          <a:graphicData uri="http://schemas.openxmlformats.org/drawingml/2006/table">
            <a:tbl>
              <a:tblPr firstRow="1" firstCol="1" lastRow="1" lastCol="1" bandRow="1" bandCol="1">
                <a:tableStyleId>{2D5ABB26-0587-4C30-8999-92F81FD0307C}</a:tableStyleId>
              </a:tblPr>
              <a:tblGrid>
                <a:gridCol w="232410"/>
                <a:gridCol w="2593340"/>
                <a:gridCol w="177165"/>
                <a:gridCol w="3214370"/>
              </a:tblGrid>
              <a:tr h="0">
                <a:tc>
                  <a:txBody>
                    <a:bodyPr/>
                    <a:lstStyle/>
                    <a:p>
                      <a:pPr algn="just">
                        <a:spcAft>
                          <a:spcPts val="0"/>
                        </a:spcAft>
                      </a:pPr>
                      <a:r>
                        <a:rPr lang="ru-RU" sz="11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just">
                        <a:spcAft>
                          <a:spcPts val="0"/>
                        </a:spcAft>
                      </a:pPr>
                      <a:r>
                        <a:rPr lang="ru-RU" sz="1100" dirty="0">
                          <a:effectLst/>
                        </a:rPr>
                        <a:t>Промежуточная аттестация</a:t>
                      </a:r>
                      <a:endParaRPr lang="ru-RU"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spcAft>
                          <a:spcPts val="0"/>
                        </a:spcAft>
                      </a:pPr>
                      <a:r>
                        <a:rPr lang="ru-RU" sz="11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just">
                        <a:spcAft>
                          <a:spcPts val="0"/>
                        </a:spcAft>
                      </a:pPr>
                      <a:r>
                        <a:rPr lang="ru-RU" sz="1100" dirty="0">
                          <a:effectLst/>
                        </a:rPr>
                        <a:t>Ведение занятий по расписанию</a:t>
                      </a:r>
                      <a:endParaRPr lang="ru-RU"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just">
                        <a:spcAft>
                          <a:spcPts val="0"/>
                        </a:spcAft>
                      </a:pPr>
                      <a:r>
                        <a:rPr lang="ru-RU" sz="11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ru-RU" sz="11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spcAft>
                          <a:spcPts val="0"/>
                        </a:spcAft>
                      </a:pPr>
                      <a:r>
                        <a:rPr lang="ru-RU" sz="11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ru-RU" sz="11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just">
                        <a:spcAft>
                          <a:spcPts val="0"/>
                        </a:spcAft>
                      </a:pPr>
                      <a:r>
                        <a:rPr lang="ru-RU" sz="11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just">
                        <a:spcAft>
                          <a:spcPts val="0"/>
                        </a:spcAft>
                      </a:pPr>
                      <a:r>
                        <a:rPr lang="ru-RU" sz="1100" dirty="0">
                          <a:effectLst/>
                        </a:rPr>
                        <a:t>Каникулярный период</a:t>
                      </a:r>
                      <a:endParaRPr lang="ru-RU"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spcAft>
                          <a:spcPts val="0"/>
                        </a:spcAft>
                      </a:pPr>
                      <a:r>
                        <a:rPr lang="ru-RU" sz="900" dirty="0" smtClean="0">
                          <a:effectLst/>
                          <a:latin typeface="Times New Roman" panose="02020603050405020304" pitchFamily="18" charset="0"/>
                          <a:ea typeface="Times New Roman" panose="02020603050405020304" pitchFamily="18" charset="0"/>
                        </a:rPr>
                        <a:t>4</a:t>
                      </a:r>
                      <a:endParaRPr lang="ru-RU"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ru-RU" sz="1100" dirty="0">
                          <a:effectLst/>
                        </a:rPr>
                        <a:t>Общая нагрузка </a:t>
                      </a:r>
                      <a:endParaRPr lang="ru-RU"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just">
                        <a:spcAft>
                          <a:spcPts val="0"/>
                        </a:spcAft>
                      </a:pPr>
                      <a:r>
                        <a:rPr lang="ru-RU" sz="11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ru-RU" sz="11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spcAft>
                          <a:spcPts val="0"/>
                        </a:spcAft>
                      </a:pPr>
                      <a:r>
                        <a:rPr lang="ru-RU" sz="1100" dirty="0">
                          <a:effectLst/>
                          <a:highlight>
                            <a:srgbClr val="FFFF00"/>
                          </a:highligh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just">
                        <a:spcAft>
                          <a:spcPts val="0"/>
                        </a:spcAft>
                      </a:pPr>
                      <a:r>
                        <a:rPr lang="ru-RU" sz="1100" dirty="0">
                          <a:effectLst/>
                        </a:rPr>
                        <a:t> </a:t>
                      </a:r>
                      <a:endParaRPr lang="ru-RU"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just">
                        <a:spcAft>
                          <a:spcPts val="0"/>
                        </a:spcAft>
                      </a:pPr>
                      <a:r>
                        <a:rPr lang="ru-RU" sz="1100">
                          <a:effectLst/>
                        </a:rPr>
                        <a:t> </a:t>
                      </a:r>
                      <a:endParaRPr lang="ru-RU"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just">
                        <a:spcAft>
                          <a:spcPts val="0"/>
                        </a:spcAft>
                      </a:pPr>
                      <a:r>
                        <a:rPr lang="ru-RU" sz="1100" dirty="0">
                          <a:effectLst/>
                        </a:rPr>
                        <a:t>Проведение занятий не предусмотрено расписанием</a:t>
                      </a:r>
                      <a:endParaRPr lang="ru-RU"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lang="ru-RU"/>
                    </a:p>
                  </a:txBody>
                  <a:tcPr/>
                </a:tc>
                <a:tc hMerge="1">
                  <a:txBody>
                    <a:bodyPr/>
                    <a:lstStyle/>
                    <a:p>
                      <a:endParaRPr lang="ru-RU"/>
                    </a:p>
                  </a:txBody>
                  <a:tcPr/>
                </a:tc>
              </a:tr>
            </a:tbl>
          </a:graphicData>
        </a:graphic>
      </p:graphicFrame>
      <p:sp>
        <p:nvSpPr>
          <p:cNvPr id="7" name="Rectangle 1"/>
          <p:cNvSpPr>
            <a:spLocks noChangeArrowheads="1"/>
          </p:cNvSpPr>
          <p:nvPr/>
        </p:nvSpPr>
        <p:spPr bwMode="auto">
          <a:xfrm>
            <a:off x="4458030" y="1659785"/>
            <a:ext cx="4267681" cy="72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КАЛЕНДАРНЫЙ УЧЕБНЫЙ ГРАФИК</a:t>
            </a:r>
            <a:endParaRPr kumimoji="0" lang="ru-RU" sz="11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 </a:t>
            </a:r>
            <a:endParaRPr kumimoji="0" lang="ru-RU" sz="11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anose="020B0604020202020204" pitchFamily="34" charset="0"/>
            </a:endParaRPr>
          </a:p>
        </p:txBody>
      </p:sp>
      <p:sp>
        <p:nvSpPr>
          <p:cNvPr id="8" name="Прямоугольник 7"/>
          <p:cNvSpPr/>
          <p:nvPr/>
        </p:nvSpPr>
        <p:spPr>
          <a:xfrm>
            <a:off x="539262" y="1289538"/>
            <a:ext cx="11230707" cy="438443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4492972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101203888"/>
              </p:ext>
            </p:extLst>
          </p:nvPr>
        </p:nvGraphicFramePr>
        <p:xfrm>
          <a:off x="656825" y="1342212"/>
          <a:ext cx="11024312" cy="4649503"/>
        </p:xfrm>
        <a:graphic>
          <a:graphicData uri="http://schemas.openxmlformats.org/drawingml/2006/table">
            <a:tbl>
              <a:tblPr firstRow="1" firstCol="1" bandRow="1">
                <a:tableStyleId>{2D5ABB26-0587-4C30-8999-92F81FD0307C}</a:tableStyleId>
              </a:tblPr>
              <a:tblGrid>
                <a:gridCol w="1366119"/>
                <a:gridCol w="2670094"/>
                <a:gridCol w="1367190"/>
                <a:gridCol w="1367190"/>
                <a:gridCol w="1367190"/>
                <a:gridCol w="1367190"/>
                <a:gridCol w="1519339"/>
              </a:tblGrid>
              <a:tr h="0">
                <a:tc rowSpan="3">
                  <a:txBody>
                    <a:bodyPr/>
                    <a:lstStyle/>
                    <a:p>
                      <a:pPr algn="ctr">
                        <a:lnSpc>
                          <a:spcPct val="107000"/>
                        </a:lnSpc>
                        <a:spcAft>
                          <a:spcPts val="0"/>
                        </a:spcAft>
                      </a:pPr>
                      <a:r>
                        <a:rPr lang="ru-RU" sz="2000" b="1" dirty="0">
                          <a:effectLst/>
                        </a:rPr>
                        <a:t>№ п/п</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lnSpc>
                          <a:spcPct val="107000"/>
                        </a:lnSpc>
                        <a:spcAft>
                          <a:spcPts val="0"/>
                        </a:spcAft>
                      </a:pPr>
                      <a:r>
                        <a:rPr lang="ru-RU" sz="2000" b="1" dirty="0">
                          <a:effectLst/>
                        </a:rPr>
                        <a:t>Разделы подготовки</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a:lnSpc>
                          <a:spcPct val="107000"/>
                        </a:lnSpc>
                        <a:spcAft>
                          <a:spcPts val="0"/>
                        </a:spcAft>
                      </a:pPr>
                      <a:r>
                        <a:rPr lang="ru-RU" sz="2000" b="1">
                          <a:effectLst/>
                        </a:rPr>
                        <a:t>Года обучения</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rowSpan="3">
                  <a:txBody>
                    <a:bodyPr/>
                    <a:lstStyle/>
                    <a:p>
                      <a:pPr algn="ctr">
                        <a:lnSpc>
                          <a:spcPct val="107000"/>
                        </a:lnSpc>
                        <a:spcAft>
                          <a:spcPts val="0"/>
                        </a:spcAft>
                      </a:pPr>
                      <a:r>
                        <a:rPr lang="ru-RU" sz="2000" b="1" dirty="0">
                          <a:effectLst/>
                        </a:rPr>
                        <a:t>Количество часов</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0027">
                <a:tc vMerge="1">
                  <a:txBody>
                    <a:bodyPr/>
                    <a:lstStyle/>
                    <a:p>
                      <a:endParaRPr lang="ru-RU"/>
                    </a:p>
                  </a:txBody>
                  <a:tcPr/>
                </a:tc>
                <a:tc vMerge="1">
                  <a:txBody>
                    <a:bodyPr/>
                    <a:lstStyle/>
                    <a:p>
                      <a:endParaRPr lang="ru-RU"/>
                    </a:p>
                  </a:txBody>
                  <a:tcPr/>
                </a:tc>
                <a:tc gridSpan="2">
                  <a:txBody>
                    <a:bodyPr/>
                    <a:lstStyle/>
                    <a:p>
                      <a:pPr algn="ctr">
                        <a:lnSpc>
                          <a:spcPct val="107000"/>
                        </a:lnSpc>
                        <a:spcAft>
                          <a:spcPts val="0"/>
                        </a:spcAft>
                      </a:pPr>
                      <a:r>
                        <a:rPr lang="ru-RU" sz="2000" b="1">
                          <a:effectLst/>
                        </a:rPr>
                        <a:t>1 год обучения</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gridSpan="2">
                  <a:txBody>
                    <a:bodyPr/>
                    <a:lstStyle/>
                    <a:p>
                      <a:pPr algn="ctr">
                        <a:lnSpc>
                          <a:spcPct val="107000"/>
                        </a:lnSpc>
                        <a:spcAft>
                          <a:spcPts val="0"/>
                        </a:spcAft>
                      </a:pPr>
                      <a:r>
                        <a:rPr lang="ru-RU" sz="2000" b="1">
                          <a:effectLst/>
                        </a:rPr>
                        <a:t>2 год обучения</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vMerge="1">
                  <a:txBody>
                    <a:bodyPr/>
                    <a:lstStyle/>
                    <a:p>
                      <a:endParaRPr lang="ru-RU"/>
                    </a:p>
                  </a:txBody>
                  <a:tcPr/>
                </a:tc>
              </a:tr>
              <a:tr h="1348290">
                <a:tc vMerge="1">
                  <a:txBody>
                    <a:bodyPr/>
                    <a:lstStyle/>
                    <a:p>
                      <a:endParaRPr lang="ru-RU"/>
                    </a:p>
                  </a:txBody>
                  <a:tcPr/>
                </a:tc>
                <a:tc vMerge="1">
                  <a:txBody>
                    <a:bodyPr/>
                    <a:lstStyle/>
                    <a:p>
                      <a:endParaRPr lang="ru-RU"/>
                    </a:p>
                  </a:txBody>
                  <a:tcPr/>
                </a:tc>
                <a:tc>
                  <a:txBody>
                    <a:bodyPr/>
                    <a:lstStyle/>
                    <a:p>
                      <a:pPr algn="ctr">
                        <a:lnSpc>
                          <a:spcPct val="107000"/>
                        </a:lnSpc>
                        <a:spcAft>
                          <a:spcPts val="0"/>
                        </a:spcAft>
                      </a:pPr>
                      <a:r>
                        <a:rPr lang="ru-RU" sz="2000" b="1" dirty="0">
                          <a:effectLst/>
                        </a:rPr>
                        <a:t>1 полугодие(в </a:t>
                      </a:r>
                      <a:r>
                        <a:rPr lang="ru-RU" sz="2000" b="1" dirty="0" err="1">
                          <a:effectLst/>
                        </a:rPr>
                        <a:t>тч</a:t>
                      </a:r>
                      <a:r>
                        <a:rPr lang="ru-RU" sz="2000" b="1" dirty="0">
                          <a:effectLst/>
                        </a:rPr>
                        <a:t> – </a:t>
                      </a:r>
                      <a:r>
                        <a:rPr lang="ru-RU" sz="2000" b="1" dirty="0" err="1">
                          <a:effectLst/>
                        </a:rPr>
                        <a:t>аттест</a:t>
                      </a:r>
                      <a:r>
                        <a:rPr lang="ru-RU" sz="2000" b="1" dirty="0">
                          <a:effectLst/>
                        </a:rPr>
                        <a:t>.)</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dirty="0">
                          <a:effectLst/>
                        </a:rPr>
                        <a:t>2 полугодие</a:t>
                      </a:r>
                    </a:p>
                    <a:p>
                      <a:pPr algn="ctr">
                        <a:lnSpc>
                          <a:spcPct val="107000"/>
                        </a:lnSpc>
                        <a:spcAft>
                          <a:spcPts val="0"/>
                        </a:spcAft>
                      </a:pPr>
                      <a:r>
                        <a:rPr lang="ru-RU" sz="2000" b="1" dirty="0">
                          <a:effectLst/>
                        </a:rPr>
                        <a:t>(в </a:t>
                      </a:r>
                      <a:r>
                        <a:rPr lang="ru-RU" sz="2000" b="1" dirty="0" err="1">
                          <a:effectLst/>
                        </a:rPr>
                        <a:t>тч</a:t>
                      </a:r>
                      <a:r>
                        <a:rPr lang="ru-RU" sz="2000" b="1" dirty="0">
                          <a:effectLst/>
                        </a:rPr>
                        <a:t> – </a:t>
                      </a:r>
                      <a:r>
                        <a:rPr lang="ru-RU" sz="2000" b="1" dirty="0" err="1">
                          <a:effectLst/>
                        </a:rPr>
                        <a:t>аттест</a:t>
                      </a:r>
                      <a:r>
                        <a:rPr lang="ru-RU" sz="2000" b="1" dirty="0">
                          <a:effectLst/>
                        </a:rPr>
                        <a:t>.)</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dirty="0">
                          <a:effectLst/>
                        </a:rPr>
                        <a:t>1 полугодие</a:t>
                      </a:r>
                    </a:p>
                    <a:p>
                      <a:pPr algn="ctr">
                        <a:lnSpc>
                          <a:spcPct val="107000"/>
                        </a:lnSpc>
                        <a:spcAft>
                          <a:spcPts val="0"/>
                        </a:spcAft>
                      </a:pPr>
                      <a:r>
                        <a:rPr lang="ru-RU" sz="2000" b="1" dirty="0">
                          <a:effectLst/>
                        </a:rPr>
                        <a:t>(в </a:t>
                      </a:r>
                      <a:r>
                        <a:rPr lang="ru-RU" sz="2000" b="1" dirty="0" err="1">
                          <a:effectLst/>
                        </a:rPr>
                        <a:t>тч</a:t>
                      </a:r>
                      <a:r>
                        <a:rPr lang="ru-RU" sz="2000" b="1" dirty="0">
                          <a:effectLst/>
                        </a:rPr>
                        <a:t> – </a:t>
                      </a:r>
                      <a:r>
                        <a:rPr lang="ru-RU" sz="2000" b="1" dirty="0" err="1">
                          <a:effectLst/>
                        </a:rPr>
                        <a:t>аттест</a:t>
                      </a:r>
                      <a:r>
                        <a:rPr lang="ru-RU" sz="2000" b="1" dirty="0">
                          <a:effectLst/>
                        </a:rPr>
                        <a:t>.)</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a:effectLst/>
                        </a:rPr>
                        <a:t>2 полугодие</a:t>
                      </a:r>
                    </a:p>
                    <a:p>
                      <a:pPr algn="ctr">
                        <a:lnSpc>
                          <a:spcPct val="107000"/>
                        </a:lnSpc>
                        <a:spcAft>
                          <a:spcPts val="0"/>
                        </a:spcAft>
                      </a:pPr>
                      <a:r>
                        <a:rPr lang="ru-RU" sz="2000" b="1">
                          <a:effectLst/>
                        </a:rPr>
                        <a:t>(в тч – аттест.)</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a:p>
                  </a:txBody>
                  <a:tcPr/>
                </a:tc>
              </a:tr>
              <a:tr h="330909">
                <a:tc>
                  <a:txBody>
                    <a:bodyPr/>
                    <a:lstStyle/>
                    <a:p>
                      <a:pPr marL="0" lvl="0" indent="0">
                        <a:lnSpc>
                          <a:spcPct val="107000"/>
                        </a:lnSpc>
                        <a:spcAft>
                          <a:spcPts val="0"/>
                        </a:spcAft>
                        <a:buFont typeface="+mj-lt"/>
                        <a:buNone/>
                      </a:pPr>
                      <a:r>
                        <a:rPr lang="ru-RU" sz="2000" b="1" dirty="0" smtClean="0">
                          <a:effectLst/>
                        </a:rPr>
                        <a:t>1</a:t>
                      </a:r>
                      <a:r>
                        <a:rPr lang="ru-RU" sz="2000" b="1" dirty="0">
                          <a:effectLst/>
                        </a:rPr>
                        <a:t> </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b="1">
                          <a:effectLst/>
                        </a:rPr>
                        <a:t>Работа с бисером</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a:effectLst/>
                        </a:rPr>
                        <a:t>20(1)</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a:effectLst/>
                        </a:rPr>
                        <a:t>32(1)</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dirty="0">
                          <a:effectLst/>
                        </a:rPr>
                        <a:t>30(2)</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a:effectLst/>
                        </a:rPr>
                        <a:t>64(2)</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a:effectLst/>
                        </a:rPr>
                        <a:t>146(6)</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0909">
                <a:tc>
                  <a:txBody>
                    <a:bodyPr/>
                    <a:lstStyle/>
                    <a:p>
                      <a:pPr marL="0" lvl="0" indent="0">
                        <a:lnSpc>
                          <a:spcPct val="107000"/>
                        </a:lnSpc>
                        <a:spcAft>
                          <a:spcPts val="0"/>
                        </a:spcAft>
                        <a:buFont typeface="+mj-lt"/>
                        <a:buNone/>
                      </a:pPr>
                      <a:r>
                        <a:rPr lang="ru-RU" sz="2000" b="1" dirty="0" smtClean="0">
                          <a:effectLst/>
                        </a:rPr>
                        <a:t>2</a:t>
                      </a:r>
                      <a:r>
                        <a:rPr lang="ru-RU" sz="2000" b="1" dirty="0">
                          <a:effectLst/>
                        </a:rPr>
                        <a:t> </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b="1">
                          <a:effectLst/>
                        </a:rPr>
                        <a:t>Работа с тканью</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a:effectLst/>
                        </a:rPr>
                        <a:t>20(1)</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a:effectLst/>
                        </a:rPr>
                        <a:t>32(1)</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dirty="0">
                          <a:effectLst/>
                        </a:rPr>
                        <a:t>30(2)</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a:effectLst/>
                        </a:rPr>
                        <a:t>36(2)</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a:effectLst/>
                        </a:rPr>
                        <a:t>118(6)</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0909">
                <a:tc>
                  <a:txBody>
                    <a:bodyPr/>
                    <a:lstStyle/>
                    <a:p>
                      <a:pPr marL="0" lvl="0" indent="0">
                        <a:lnSpc>
                          <a:spcPct val="107000"/>
                        </a:lnSpc>
                        <a:spcAft>
                          <a:spcPts val="0"/>
                        </a:spcAft>
                        <a:buFont typeface="+mj-lt"/>
                        <a:buNone/>
                      </a:pPr>
                      <a:r>
                        <a:rPr lang="ru-RU" sz="2000" b="1" dirty="0" smtClean="0">
                          <a:effectLst/>
                        </a:rPr>
                        <a:t>3</a:t>
                      </a:r>
                      <a:r>
                        <a:rPr lang="ru-RU" sz="2000" b="1" dirty="0">
                          <a:effectLst/>
                        </a:rPr>
                        <a:t> </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b="1">
                          <a:effectLst/>
                        </a:rPr>
                        <a:t>ИЗО</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a:effectLst/>
                        </a:rPr>
                        <a:t>20(2)</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a:effectLst/>
                        </a:rPr>
                        <a:t>20(2)</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a:effectLst/>
                        </a:rPr>
                        <a:t>10(1)</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dirty="0">
                          <a:effectLst/>
                        </a:rPr>
                        <a:t>-</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a:effectLst/>
                        </a:rPr>
                        <a:t>50(5)</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23352">
                <a:tc>
                  <a:txBody>
                    <a:bodyPr/>
                    <a:lstStyle/>
                    <a:p>
                      <a:pPr marL="0" lvl="0" indent="0">
                        <a:lnSpc>
                          <a:spcPct val="107000"/>
                        </a:lnSpc>
                        <a:spcAft>
                          <a:spcPts val="0"/>
                        </a:spcAft>
                        <a:buFont typeface="+mj-lt"/>
                        <a:buNone/>
                      </a:pPr>
                      <a:r>
                        <a:rPr lang="ru-RU" sz="2000" b="1" dirty="0" smtClean="0">
                          <a:effectLst/>
                        </a:rPr>
                        <a:t>4</a:t>
                      </a:r>
                      <a:r>
                        <a:rPr lang="ru-RU" sz="2000" b="1" dirty="0">
                          <a:effectLst/>
                        </a:rPr>
                        <a:t> </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b="1">
                          <a:effectLst/>
                        </a:rPr>
                        <a:t>Техника работы с соединением деталей</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a:effectLst/>
                        </a:rPr>
                        <a:t>-</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a:effectLst/>
                        </a:rPr>
                        <a:t>-</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a:effectLst/>
                        </a:rPr>
                        <a:t>20(1)</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dirty="0">
                          <a:effectLst/>
                        </a:rPr>
                        <a:t>26(2)</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dirty="0">
                          <a:effectLst/>
                        </a:rPr>
                        <a:t>46(3)</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0909">
                <a:tc rowSpan="2" gridSpan="2">
                  <a:txBody>
                    <a:bodyPr/>
                    <a:lstStyle/>
                    <a:p>
                      <a:pPr algn="r">
                        <a:lnSpc>
                          <a:spcPct val="107000"/>
                        </a:lnSpc>
                        <a:spcAft>
                          <a:spcPts val="0"/>
                        </a:spcAft>
                      </a:pPr>
                      <a:r>
                        <a:rPr lang="ru-RU" sz="2000" b="1" dirty="0">
                          <a:effectLst/>
                        </a:rPr>
                        <a:t>Всего часов:</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hMerge="1">
                  <a:txBody>
                    <a:bodyPr/>
                    <a:lstStyle/>
                    <a:p>
                      <a:endParaRPr lang="ru-RU"/>
                    </a:p>
                  </a:txBody>
                  <a:tcPr/>
                </a:tc>
                <a:tc>
                  <a:txBody>
                    <a:bodyPr/>
                    <a:lstStyle/>
                    <a:p>
                      <a:pPr algn="ctr">
                        <a:lnSpc>
                          <a:spcPct val="107000"/>
                        </a:lnSpc>
                        <a:spcAft>
                          <a:spcPts val="0"/>
                        </a:spcAft>
                      </a:pPr>
                      <a:r>
                        <a:rPr lang="ru-RU" sz="2000" b="1">
                          <a:effectLst/>
                        </a:rPr>
                        <a:t>60 (4)</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a:effectLst/>
                        </a:rPr>
                        <a:t>84(4)</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a:effectLst/>
                        </a:rPr>
                        <a:t>90(6)</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b="1">
                          <a:effectLst/>
                        </a:rPr>
                        <a:t>126(6)</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lnSpc>
                          <a:spcPct val="107000"/>
                        </a:lnSpc>
                        <a:spcAft>
                          <a:spcPts val="0"/>
                        </a:spcAft>
                      </a:pPr>
                      <a:r>
                        <a:rPr lang="ru-RU" sz="2000" b="1" dirty="0">
                          <a:effectLst/>
                        </a:rPr>
                        <a:t>360 (20)</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0909">
                <a:tc gridSpan="2" vMerge="1">
                  <a:txBody>
                    <a:bodyPr/>
                    <a:lstStyle/>
                    <a:p>
                      <a:endParaRPr lang="ru-RU"/>
                    </a:p>
                  </a:txBody>
                  <a:tcPr/>
                </a:tc>
                <a:tc hMerge="1" vMerge="1">
                  <a:txBody>
                    <a:bodyPr/>
                    <a:lstStyle/>
                    <a:p>
                      <a:endParaRPr lang="ru-RU"/>
                    </a:p>
                  </a:txBody>
                  <a:tcPr/>
                </a:tc>
                <a:tc gridSpan="2">
                  <a:txBody>
                    <a:bodyPr/>
                    <a:lstStyle/>
                    <a:p>
                      <a:pPr algn="ctr">
                        <a:lnSpc>
                          <a:spcPct val="107000"/>
                        </a:lnSpc>
                        <a:spcAft>
                          <a:spcPts val="0"/>
                        </a:spcAft>
                      </a:pPr>
                      <a:r>
                        <a:rPr lang="ru-RU" sz="2000" b="1">
                          <a:effectLst/>
                        </a:rPr>
                        <a:t>144 (8)</a:t>
                      </a:r>
                      <a:endParaRPr lang="ru-RU"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gridSpan="2">
                  <a:txBody>
                    <a:bodyPr/>
                    <a:lstStyle/>
                    <a:p>
                      <a:pPr algn="ctr">
                        <a:lnSpc>
                          <a:spcPct val="107000"/>
                        </a:lnSpc>
                        <a:spcAft>
                          <a:spcPts val="0"/>
                        </a:spcAft>
                      </a:pPr>
                      <a:r>
                        <a:rPr lang="ru-RU" sz="2000" b="1" dirty="0">
                          <a:effectLst/>
                        </a:rPr>
                        <a:t>216 (12)</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vMerge="1">
                  <a:txBody>
                    <a:bodyPr/>
                    <a:lstStyle/>
                    <a:p>
                      <a:endParaRPr lang="ru-RU"/>
                    </a:p>
                  </a:txBody>
                  <a:tcPr/>
                </a:tc>
              </a:tr>
            </a:tbl>
          </a:graphicData>
        </a:graphic>
      </p:graphicFrame>
      <p:sp>
        <p:nvSpPr>
          <p:cNvPr id="3" name="Rectangle 1"/>
          <p:cNvSpPr>
            <a:spLocks noChangeArrowheads="1"/>
          </p:cNvSpPr>
          <p:nvPr/>
        </p:nvSpPr>
        <p:spPr bwMode="auto">
          <a:xfrm>
            <a:off x="1274070" y="386210"/>
            <a:ext cx="10754798"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Приложение: Пример составления учебного плана</a:t>
            </a:r>
            <a:endParaRPr kumimoji="0" lang="ru-RU" sz="32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32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28548114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199" y="450761"/>
            <a:ext cx="10515600" cy="1275008"/>
          </a:xfrm>
        </p:spPr>
        <p:txBody>
          <a:bodyPr>
            <a:noAutofit/>
          </a:bodyPr>
          <a:lstStyle/>
          <a:p>
            <a:r>
              <a:rPr lang="ru-RU" sz="3200" b="1" dirty="0"/>
              <a:t>Раздел 1. Нормативно-правовые основания проектирования дополнительных общеобразовательных общеразвивающих </a:t>
            </a:r>
            <a:r>
              <a:rPr lang="ru-RU" sz="3200" b="1" dirty="0" smtClean="0"/>
              <a:t>программ</a:t>
            </a:r>
            <a:endParaRPr lang="ru-RU" sz="3200" dirty="0"/>
          </a:p>
        </p:txBody>
      </p:sp>
      <p:sp>
        <p:nvSpPr>
          <p:cNvPr id="3" name="Объект 2"/>
          <p:cNvSpPr>
            <a:spLocks noGrp="1"/>
          </p:cNvSpPr>
          <p:nvPr>
            <p:ph idx="1"/>
          </p:nvPr>
        </p:nvSpPr>
        <p:spPr>
          <a:xfrm>
            <a:off x="838199" y="1825624"/>
            <a:ext cx="10804301" cy="4729721"/>
          </a:xfrm>
        </p:spPr>
        <p:txBody>
          <a:bodyPr>
            <a:normAutofit fontScale="85000" lnSpcReduction="20000"/>
          </a:bodyPr>
          <a:lstStyle/>
          <a:p>
            <a:r>
              <a:rPr lang="ru-RU" b="1" dirty="0"/>
              <a:t>Ст.33 273-ФЗ </a:t>
            </a:r>
            <a:r>
              <a:rPr lang="ru-RU" dirty="0"/>
              <a:t> определяет наименования обучающихся в зависимости от уровня осваиваемой образовательной программы, формы обучения и режима пребывания в образовательной организации; "лица, осваивающие  образовательные программы начального общего, основного общего или среднего общего образования, дополнительные общеобразовательные программы" именуются "учащиеся" </a:t>
            </a:r>
            <a:r>
              <a:rPr lang="ru-RU" b="1" dirty="0"/>
              <a:t>(п.п.2, п.1 ст.33 273-ФЗ). </a:t>
            </a:r>
            <a:endParaRPr lang="ru-RU" dirty="0"/>
          </a:p>
          <a:p>
            <a:r>
              <a:rPr lang="ru-RU" dirty="0"/>
              <a:t>Содержание, роль, назначение и условия реализации программ дополнительного образования закреплены также в следующих нормативных документах: Концепция развития дополнительного образования детей (Распоряжение Правительства РФ от 4 сентября 2014 г. N 1726-р), Постановление Главного государственного санитарного врача РФ от 04.07.2014 N 41 «Об утверждении СанПиН 2.4.4.3172-14 «Санитарно-эпидемиологические требования к устройству, содержанию и организации режима работы образовательных организаций дополнительного образования детей», Стратегия развития воспитания в Российской Федерации на период до 2025 года (Распоряжение Правительства Российской Федерации от 29 мая 2015 г. N 996-р). </a:t>
            </a:r>
          </a:p>
          <a:p>
            <a:endParaRPr lang="ru-RU" dirty="0"/>
          </a:p>
        </p:txBody>
      </p:sp>
    </p:spTree>
    <p:extLst>
      <p:ext uri="{BB962C8B-B14F-4D97-AF65-F5344CB8AC3E}">
        <p14:creationId xmlns:p14="http://schemas.microsoft.com/office/powerpoint/2010/main" val="33238517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2826014969"/>
              </p:ext>
            </p:extLst>
          </p:nvPr>
        </p:nvGraphicFramePr>
        <p:xfrm>
          <a:off x="838199" y="1220526"/>
          <a:ext cx="11088757" cy="3587496"/>
        </p:xfrm>
        <a:graphic>
          <a:graphicData uri="http://schemas.openxmlformats.org/drawingml/2006/table">
            <a:tbl>
              <a:tblPr firstRow="1" firstCol="1" bandRow="1">
                <a:tableStyleId>{2D5ABB26-0587-4C30-8999-92F81FD0307C}</a:tableStyleId>
              </a:tblPr>
              <a:tblGrid>
                <a:gridCol w="1625113"/>
                <a:gridCol w="2959020"/>
                <a:gridCol w="1626156"/>
                <a:gridCol w="1626156"/>
                <a:gridCol w="1626156"/>
                <a:gridCol w="1626156"/>
              </a:tblGrid>
              <a:tr h="0">
                <a:tc rowSpan="2">
                  <a:txBody>
                    <a:bodyPr/>
                    <a:lstStyle/>
                    <a:p>
                      <a:pPr algn="ctr">
                        <a:lnSpc>
                          <a:spcPct val="107000"/>
                        </a:lnSpc>
                        <a:spcAft>
                          <a:spcPts val="0"/>
                        </a:spcAft>
                      </a:pPr>
                      <a:r>
                        <a:rPr lang="ru-RU" sz="2000" dirty="0">
                          <a:effectLst/>
                          <a:latin typeface="Arial" panose="020B0604020202020204" pitchFamily="34" charset="0"/>
                          <a:cs typeface="Arial" panose="020B0604020202020204" pitchFamily="34" charset="0"/>
                        </a:rPr>
                        <a:t>№</a:t>
                      </a:r>
                    </a:p>
                    <a:p>
                      <a:pPr algn="ctr">
                        <a:lnSpc>
                          <a:spcPct val="107000"/>
                        </a:lnSpc>
                        <a:spcAft>
                          <a:spcPts val="0"/>
                        </a:spcAft>
                      </a:pPr>
                      <a:r>
                        <a:rPr lang="ru-RU" sz="2000" dirty="0">
                          <a:effectLst/>
                          <a:latin typeface="Arial" panose="020B0604020202020204" pitchFamily="34" charset="0"/>
                          <a:cs typeface="Arial" panose="020B0604020202020204" pitchFamily="34" charset="0"/>
                        </a:rPr>
                        <a:t>п/п</a:t>
                      </a:r>
                    </a:p>
                    <a:p>
                      <a:pPr algn="ctr">
                        <a:lnSpc>
                          <a:spcPct val="107000"/>
                        </a:lnSpc>
                        <a:spcAft>
                          <a:spcPts val="0"/>
                        </a:spcAft>
                      </a:pPr>
                      <a:r>
                        <a:rPr lang="ru-RU" sz="2000" dirty="0">
                          <a:effectLst/>
                          <a:latin typeface="Arial" panose="020B0604020202020204" pitchFamily="34" charset="0"/>
                          <a:cs typeface="Arial" panose="020B0604020202020204" pitchFamily="34" charset="0"/>
                        </a:rPr>
                        <a:t> </a:t>
                      </a:r>
                      <a:endParaRPr lang="ru-RU"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lnSpc>
                          <a:spcPct val="107000"/>
                        </a:lnSpc>
                        <a:spcAft>
                          <a:spcPts val="0"/>
                        </a:spcAft>
                      </a:pPr>
                      <a:r>
                        <a:rPr lang="ru-RU" sz="2000" dirty="0">
                          <a:effectLst/>
                          <a:latin typeface="Arial" panose="020B0604020202020204" pitchFamily="34" charset="0"/>
                          <a:cs typeface="Arial" panose="020B0604020202020204" pitchFamily="34" charset="0"/>
                        </a:rPr>
                        <a:t>Название раздела,</a:t>
                      </a:r>
                    </a:p>
                    <a:p>
                      <a:pPr algn="ctr">
                        <a:lnSpc>
                          <a:spcPct val="107000"/>
                        </a:lnSpc>
                        <a:spcAft>
                          <a:spcPts val="0"/>
                        </a:spcAft>
                      </a:pPr>
                      <a:r>
                        <a:rPr lang="ru-RU" sz="2000" dirty="0">
                          <a:effectLst/>
                          <a:latin typeface="Arial" panose="020B0604020202020204" pitchFamily="34" charset="0"/>
                          <a:cs typeface="Arial" panose="020B0604020202020204" pitchFamily="34" charset="0"/>
                        </a:rPr>
                        <a:t>темы</a:t>
                      </a:r>
                    </a:p>
                    <a:p>
                      <a:pPr algn="ctr">
                        <a:lnSpc>
                          <a:spcPct val="107000"/>
                        </a:lnSpc>
                        <a:spcAft>
                          <a:spcPts val="0"/>
                        </a:spcAft>
                      </a:pPr>
                      <a:r>
                        <a:rPr lang="ru-RU" sz="2000" dirty="0">
                          <a:effectLst/>
                          <a:latin typeface="Arial" panose="020B0604020202020204" pitchFamily="34" charset="0"/>
                          <a:cs typeface="Arial" panose="020B0604020202020204" pitchFamily="34" charset="0"/>
                        </a:rPr>
                        <a:t> </a:t>
                      </a:r>
                      <a:endParaRPr lang="ru-RU"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a:lnSpc>
                          <a:spcPct val="107000"/>
                        </a:lnSpc>
                        <a:spcAft>
                          <a:spcPts val="0"/>
                        </a:spcAft>
                      </a:pPr>
                      <a:r>
                        <a:rPr lang="ru-RU" sz="2000">
                          <a:effectLst/>
                          <a:latin typeface="Arial" panose="020B0604020202020204" pitchFamily="34" charset="0"/>
                          <a:cs typeface="Arial" panose="020B0604020202020204" pitchFamily="34" charset="0"/>
                        </a:rPr>
                        <a:t>Количество часов</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rowSpan="2">
                  <a:txBody>
                    <a:bodyPr/>
                    <a:lstStyle/>
                    <a:p>
                      <a:pPr algn="ctr">
                        <a:lnSpc>
                          <a:spcPct val="107000"/>
                        </a:lnSpc>
                        <a:spcAft>
                          <a:spcPts val="0"/>
                        </a:spcAft>
                      </a:pPr>
                      <a:r>
                        <a:rPr lang="ru-RU" sz="2000">
                          <a:effectLst/>
                          <a:latin typeface="Arial" panose="020B0604020202020204" pitchFamily="34" charset="0"/>
                          <a:cs typeface="Arial" panose="020B0604020202020204" pitchFamily="34" charset="0"/>
                        </a:rPr>
                        <a:t>Формы</a:t>
                      </a:r>
                    </a:p>
                    <a:p>
                      <a:pPr algn="ctr">
                        <a:lnSpc>
                          <a:spcPct val="107000"/>
                        </a:lnSpc>
                        <a:spcAft>
                          <a:spcPts val="0"/>
                        </a:spcAft>
                      </a:pPr>
                      <a:r>
                        <a:rPr lang="ru-RU" sz="2000">
                          <a:effectLst/>
                          <a:latin typeface="Arial" panose="020B0604020202020204" pitchFamily="34" charset="0"/>
                          <a:cs typeface="Arial" panose="020B0604020202020204" pitchFamily="34" charset="0"/>
                        </a:rPr>
                        <a:t>аттестации/</a:t>
                      </a:r>
                    </a:p>
                    <a:p>
                      <a:pPr algn="ctr">
                        <a:lnSpc>
                          <a:spcPct val="107000"/>
                        </a:lnSpc>
                        <a:spcAft>
                          <a:spcPts val="0"/>
                        </a:spcAft>
                      </a:pPr>
                      <a:r>
                        <a:rPr lang="ru-RU" sz="2000">
                          <a:effectLst/>
                          <a:latin typeface="Arial" panose="020B0604020202020204" pitchFamily="34" charset="0"/>
                          <a:cs typeface="Arial" panose="020B0604020202020204" pitchFamily="34" charset="0"/>
                        </a:rPr>
                        <a:t>контроля</a:t>
                      </a:r>
                    </a:p>
                    <a:p>
                      <a:pPr algn="ctr">
                        <a:lnSpc>
                          <a:spcPct val="107000"/>
                        </a:lnSpc>
                        <a:spcAft>
                          <a:spcPts val="0"/>
                        </a:spcAft>
                      </a:pPr>
                      <a:r>
                        <a:rPr lang="ru-RU" sz="2000">
                          <a:effectLst/>
                          <a:latin typeface="Arial" panose="020B0604020202020204" pitchFamily="34" charset="0"/>
                          <a:cs typeface="Arial" panose="020B0604020202020204" pitchFamily="34" charset="0"/>
                        </a:rPr>
                        <a:t> </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vMerge="1">
                  <a:txBody>
                    <a:bodyPr/>
                    <a:lstStyle/>
                    <a:p>
                      <a:endParaRPr lang="ru-RU"/>
                    </a:p>
                  </a:txBody>
                  <a:tcPr/>
                </a:tc>
                <a:tc vMerge="1">
                  <a:txBody>
                    <a:bodyPr/>
                    <a:lstStyle/>
                    <a:p>
                      <a:endParaRPr lang="ru-RU"/>
                    </a:p>
                  </a:txBody>
                  <a:tcPr/>
                </a:tc>
                <a:tc>
                  <a:txBody>
                    <a:bodyPr/>
                    <a:lstStyle/>
                    <a:p>
                      <a:pPr algn="ctr">
                        <a:lnSpc>
                          <a:spcPct val="107000"/>
                        </a:lnSpc>
                        <a:spcAft>
                          <a:spcPts val="0"/>
                        </a:spcAft>
                      </a:pPr>
                      <a:r>
                        <a:rPr lang="ru-RU" sz="2000">
                          <a:effectLst/>
                          <a:latin typeface="Arial" panose="020B0604020202020204" pitchFamily="34" charset="0"/>
                          <a:cs typeface="Arial" panose="020B0604020202020204" pitchFamily="34" charset="0"/>
                        </a:rPr>
                        <a:t>Теория</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a:effectLst/>
                          <a:latin typeface="Arial" panose="020B0604020202020204" pitchFamily="34" charset="0"/>
                          <a:cs typeface="Arial" panose="020B0604020202020204" pitchFamily="34" charset="0"/>
                        </a:rPr>
                        <a:t>Практика</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ru-RU" sz="2000">
                          <a:effectLst/>
                          <a:latin typeface="Arial" panose="020B0604020202020204" pitchFamily="34" charset="0"/>
                          <a:cs typeface="Arial" panose="020B0604020202020204" pitchFamily="34" charset="0"/>
                        </a:rPr>
                        <a:t>Всего</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a:p>
                  </a:txBody>
                  <a:tcPr/>
                </a:tc>
              </a:tr>
              <a:tr h="0">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1</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dirty="0">
                          <a:effectLst/>
                          <a:latin typeface="Arial" panose="020B0604020202020204" pitchFamily="34" charset="0"/>
                          <a:cs typeface="Arial" panose="020B0604020202020204" pitchFamily="34" charset="0"/>
                        </a:rPr>
                        <a:t>Работа с бисером</a:t>
                      </a:r>
                      <a:endParaRPr lang="ru-RU"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dirty="0">
                          <a:effectLst/>
                          <a:latin typeface="Arial" panose="020B0604020202020204" pitchFamily="34" charset="0"/>
                          <a:cs typeface="Arial" panose="020B0604020202020204" pitchFamily="34" charset="0"/>
                        </a:rPr>
                        <a:t> </a:t>
                      </a:r>
                      <a:endParaRPr lang="ru-RU"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 </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52</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 </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1.1</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 </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dirty="0">
                          <a:effectLst/>
                          <a:latin typeface="Arial" panose="020B0604020202020204" pitchFamily="34" charset="0"/>
                          <a:cs typeface="Arial" panose="020B0604020202020204" pitchFamily="34" charset="0"/>
                        </a:rPr>
                        <a:t> </a:t>
                      </a:r>
                      <a:endParaRPr lang="ru-RU"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dirty="0">
                          <a:effectLst/>
                          <a:latin typeface="Arial" panose="020B0604020202020204" pitchFamily="34" charset="0"/>
                          <a:cs typeface="Arial" panose="020B0604020202020204" pitchFamily="34" charset="0"/>
                        </a:rPr>
                        <a:t> </a:t>
                      </a:r>
                      <a:endParaRPr lang="ru-RU"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 </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 </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1.2</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 </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 </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dirty="0">
                          <a:effectLst/>
                          <a:latin typeface="Arial" panose="020B0604020202020204" pitchFamily="34" charset="0"/>
                          <a:cs typeface="Arial" panose="020B0604020202020204" pitchFamily="34" charset="0"/>
                        </a:rPr>
                        <a:t> </a:t>
                      </a:r>
                      <a:endParaRPr lang="ru-RU"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 </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 </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2.</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Работа с тканью</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 </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dirty="0">
                          <a:effectLst/>
                          <a:latin typeface="Arial" panose="020B0604020202020204" pitchFamily="34" charset="0"/>
                          <a:cs typeface="Arial" panose="020B0604020202020204" pitchFamily="34" charset="0"/>
                        </a:rPr>
                        <a:t> </a:t>
                      </a:r>
                      <a:endParaRPr lang="ru-RU"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dirty="0">
                          <a:effectLst/>
                          <a:latin typeface="Arial" panose="020B0604020202020204" pitchFamily="34" charset="0"/>
                          <a:cs typeface="Arial" panose="020B0604020202020204" pitchFamily="34" charset="0"/>
                        </a:rPr>
                        <a:t>52</a:t>
                      </a:r>
                      <a:endParaRPr lang="ru-RU"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 </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2.1</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 </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 </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 </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dirty="0">
                          <a:effectLst/>
                          <a:latin typeface="Arial" panose="020B0604020202020204" pitchFamily="34" charset="0"/>
                          <a:cs typeface="Arial" panose="020B0604020202020204" pitchFamily="34" charset="0"/>
                        </a:rPr>
                        <a:t> </a:t>
                      </a:r>
                      <a:endParaRPr lang="ru-RU"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 </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2.2</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 </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 </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 </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dirty="0">
                          <a:effectLst/>
                          <a:latin typeface="Arial" panose="020B0604020202020204" pitchFamily="34" charset="0"/>
                          <a:cs typeface="Arial" panose="020B0604020202020204" pitchFamily="34" charset="0"/>
                        </a:rPr>
                        <a:t> </a:t>
                      </a:r>
                      <a:endParaRPr lang="ru-RU"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dirty="0">
                          <a:effectLst/>
                          <a:latin typeface="Arial" panose="020B0604020202020204" pitchFamily="34" charset="0"/>
                          <a:cs typeface="Arial" panose="020B0604020202020204" pitchFamily="34" charset="0"/>
                        </a:rPr>
                        <a:t> </a:t>
                      </a:r>
                      <a:endParaRPr lang="ru-RU"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3</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ИЗО</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dirty="0">
                          <a:effectLst/>
                          <a:latin typeface="Arial" panose="020B0604020202020204" pitchFamily="34" charset="0"/>
                          <a:cs typeface="Arial" panose="020B0604020202020204" pitchFamily="34" charset="0"/>
                        </a:rPr>
                        <a:t> </a:t>
                      </a:r>
                      <a:endParaRPr lang="ru-RU"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 </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a:effectLst/>
                          <a:latin typeface="Arial" panose="020B0604020202020204" pitchFamily="34" charset="0"/>
                          <a:cs typeface="Arial" panose="020B0604020202020204" pitchFamily="34" charset="0"/>
                        </a:rPr>
                        <a:t>40</a:t>
                      </a:r>
                      <a:endParaRPr lang="ru-RU" sz="2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ru-RU" sz="2000" dirty="0">
                          <a:effectLst/>
                          <a:latin typeface="Arial" panose="020B0604020202020204" pitchFamily="34" charset="0"/>
                          <a:cs typeface="Arial" panose="020B0604020202020204" pitchFamily="34" charset="0"/>
                        </a:rPr>
                        <a:t> </a:t>
                      </a:r>
                      <a:endParaRPr lang="ru-RU" sz="2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Rectangle 1"/>
          <p:cNvSpPr>
            <a:spLocks noChangeArrowheads="1"/>
          </p:cNvSpPr>
          <p:nvPr/>
        </p:nvSpPr>
        <p:spPr bwMode="auto">
          <a:xfrm>
            <a:off x="798444" y="4888418"/>
            <a:ext cx="11260619"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Содержание программы</a:t>
            </a:r>
            <a:endParaRPr kumimoji="0" lang="ru-RU" sz="20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Раздел 1.Работа с бисером.</a:t>
            </a:r>
            <a:endParaRPr kumimoji="0" lang="ru-RU" sz="20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Теория: История </a:t>
            </a:r>
            <a:r>
              <a:rPr kumimoji="0" lang="ru-RU" sz="2000" b="0" i="0" u="none" strike="noStrike" cap="none" normalizeH="0" baseline="0" dirty="0" err="1"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бисероплетения</a:t>
            </a:r>
            <a:r>
              <a:rPr kumimoji="0" lang="ru-RU"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Современные способы работы с бисером.</a:t>
            </a:r>
            <a:endParaRPr kumimoji="0" lang="ru-RU" sz="20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Практика: Освоение навыков прямого соединения при помощи лески. Изготовление простых фигур </a:t>
            </a:r>
            <a:r>
              <a:rPr kumimoji="0" lang="ru-RU" sz="20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ru-RU"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лепесток</a:t>
            </a:r>
            <a:r>
              <a:rPr kumimoji="0" lang="ru-RU" sz="20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ru-RU"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ru-RU" sz="20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ru-RU"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полоска</a:t>
            </a:r>
            <a:r>
              <a:rPr kumimoji="0" lang="ru-RU" sz="20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ru-RU"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Комбинирование цветов в рисунке (акварель, гуашь).</a:t>
            </a:r>
            <a:endParaRPr kumimoji="0" lang="ru-RU" sz="2000" b="0" i="0" u="none" strike="noStrike" cap="none" normalizeH="0" baseline="0" dirty="0" smtClean="0">
              <a:ln>
                <a:noFill/>
              </a:ln>
              <a:solidFill>
                <a:schemeClr val="tx1"/>
              </a:solidFill>
              <a:effectLst/>
              <a:latin typeface="Arial" panose="020B0604020202020204" pitchFamily="34" charset="0"/>
            </a:endParaRPr>
          </a:p>
        </p:txBody>
      </p:sp>
      <p:sp>
        <p:nvSpPr>
          <p:cNvPr id="6" name="Заголовок 5"/>
          <p:cNvSpPr>
            <a:spLocks noGrp="1"/>
          </p:cNvSpPr>
          <p:nvPr>
            <p:ph type="title"/>
          </p:nvPr>
        </p:nvSpPr>
        <p:spPr>
          <a:xfrm>
            <a:off x="705677" y="73580"/>
            <a:ext cx="11260619" cy="1325563"/>
          </a:xfrm>
        </p:spPr>
        <p:txBody>
          <a:bodyPr>
            <a:normAutofit fontScale="90000"/>
          </a:bodyPr>
          <a:lstStyle/>
          <a:p>
            <a:pPr lvl="0" eaLnBrk="0" fontAlgn="base" hangingPunct="0">
              <a:lnSpc>
                <a:spcPct val="100000"/>
              </a:lnSpc>
              <a:spcAft>
                <a:spcPct val="0"/>
              </a:spcAft>
            </a:pPr>
            <a:r>
              <a:rPr lang="ru-RU" sz="2800" b="1" dirty="0">
                <a:latin typeface="Times New Roman" panose="02020603050405020304" pitchFamily="18" charset="0"/>
                <a:ea typeface="Calibri" panose="020F0502020204030204" pitchFamily="34" charset="0"/>
                <a:cs typeface="Times New Roman" panose="02020603050405020304" pitchFamily="18" charset="0"/>
              </a:rPr>
              <a:t>Пример составления рабочей программы </a:t>
            </a:r>
            <a:r>
              <a:rPr lang="ru-RU" sz="2800" b="1" dirty="0" smtClean="0">
                <a:latin typeface="Times New Roman" panose="02020603050405020304" pitchFamily="18" charset="0"/>
                <a:ea typeface="Calibri" panose="020F0502020204030204" pitchFamily="34" charset="0"/>
                <a:cs typeface="Times New Roman" panose="02020603050405020304" pitchFamily="18" charset="0"/>
              </a:rPr>
              <a:t>(</a:t>
            </a:r>
            <a:r>
              <a:rPr lang="ru-RU" sz="2800" b="1" dirty="0">
                <a:latin typeface="Times New Roman" panose="02020603050405020304" pitchFamily="18" charset="0"/>
                <a:ea typeface="Calibri" panose="020F0502020204030204" pitchFamily="34" charset="0"/>
                <a:cs typeface="Times New Roman" panose="02020603050405020304" pitchFamily="18" charset="0"/>
              </a:rPr>
              <a:t>учебно-тематического плана)</a:t>
            </a:r>
            <a:r>
              <a:rPr lang="ru-RU" sz="2800" b="1" dirty="0"/>
              <a:t/>
            </a:r>
            <a:br>
              <a:rPr lang="ru-RU" sz="2800" b="1" dirty="0"/>
            </a:br>
            <a:r>
              <a:rPr lang="ru-RU" sz="2800" b="1" dirty="0">
                <a:latin typeface="Times New Roman" panose="02020603050405020304" pitchFamily="18" charset="0"/>
                <a:ea typeface="Calibri" panose="020F0502020204030204" pitchFamily="34" charset="0"/>
                <a:cs typeface="Times New Roman" panose="02020603050405020304" pitchFamily="18" charset="0"/>
              </a:rPr>
              <a:t>Рабочая программа 1 года обучения</a:t>
            </a:r>
            <a:r>
              <a:rPr lang="ru-RU" sz="2800" b="1" dirty="0" smtClean="0">
                <a:latin typeface="Times New Roman" panose="02020603050405020304" pitchFamily="18" charset="0"/>
                <a:ea typeface="Calibri" panose="020F0502020204030204" pitchFamily="34" charset="0"/>
                <a:cs typeface="Times New Roman" panose="02020603050405020304" pitchFamily="18" charset="0"/>
              </a:rPr>
              <a:t>:</a:t>
            </a:r>
            <a:endParaRPr lang="ru-RU" sz="2800" b="1" dirty="0"/>
          </a:p>
        </p:txBody>
      </p:sp>
    </p:spTree>
    <p:extLst>
      <p:ext uri="{BB962C8B-B14F-4D97-AF65-F5344CB8AC3E}">
        <p14:creationId xmlns:p14="http://schemas.microsoft.com/office/powerpoint/2010/main" val="13986100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2428" y="352246"/>
            <a:ext cx="11443952" cy="1325563"/>
          </a:xfrm>
        </p:spPr>
        <p:txBody>
          <a:bodyPr>
            <a:normAutofit fontScale="90000"/>
          </a:bodyPr>
          <a:lstStyle/>
          <a:p>
            <a:pPr lvl="0"/>
            <a:r>
              <a:rPr lang="ru-RU" b="1" dirty="0">
                <a:latin typeface="Times New Roman" panose="02020603050405020304" pitchFamily="18" charset="0"/>
                <a:ea typeface="Times New Roman" panose="02020603050405020304" pitchFamily="18" charset="0"/>
                <a:cs typeface="Times New Roman" panose="02020603050405020304" pitchFamily="18" charset="0"/>
              </a:rPr>
              <a:t>Пример оформления оценочных материалов:</a:t>
            </a:r>
            <a:r>
              <a:rPr lang="ru-RU" sz="4000" dirty="0">
                <a:ea typeface="Times New Roman" panose="02020603050405020304" pitchFamily="18" charset="0"/>
              </a:rPr>
              <a:t/>
            </a:r>
            <a:br>
              <a:rPr lang="ru-RU" sz="4000" dirty="0">
                <a:ea typeface="Times New Roman" panose="02020603050405020304" pitchFamily="18" charset="0"/>
              </a:rPr>
            </a:br>
            <a:endParaRPr lang="ru-RU" dirty="0"/>
          </a:p>
        </p:txBody>
      </p:sp>
      <p:graphicFrame>
        <p:nvGraphicFramePr>
          <p:cNvPr id="3" name="Таблица 2"/>
          <p:cNvGraphicFramePr>
            <a:graphicFrameLocks noGrp="1"/>
          </p:cNvGraphicFramePr>
          <p:nvPr>
            <p:extLst>
              <p:ext uri="{D42A27DB-BD31-4B8C-83A1-F6EECF244321}">
                <p14:modId xmlns:p14="http://schemas.microsoft.com/office/powerpoint/2010/main" val="2088994172"/>
              </p:ext>
            </p:extLst>
          </p:nvPr>
        </p:nvGraphicFramePr>
        <p:xfrm>
          <a:off x="592428" y="2608265"/>
          <a:ext cx="11165982" cy="4002607"/>
        </p:xfrm>
        <a:graphic>
          <a:graphicData uri="http://schemas.openxmlformats.org/drawingml/2006/table">
            <a:tbl>
              <a:tblPr firstRow="1" firstCol="1" bandRow="1">
                <a:tableStyleId>{5940675A-B579-460E-94D1-54222C63F5DA}</a:tableStyleId>
              </a:tblPr>
              <a:tblGrid>
                <a:gridCol w="650209"/>
                <a:gridCol w="1809227"/>
                <a:gridCol w="1806910"/>
                <a:gridCol w="1503247"/>
                <a:gridCol w="5396389"/>
              </a:tblGrid>
              <a:tr h="763133">
                <a:tc>
                  <a:txBody>
                    <a:bodyPr/>
                    <a:lstStyle/>
                    <a:p>
                      <a:pPr algn="ctr">
                        <a:lnSpc>
                          <a:spcPct val="107000"/>
                        </a:lnSpc>
                        <a:spcAft>
                          <a:spcPts val="0"/>
                        </a:spcAft>
                      </a:pPr>
                      <a:r>
                        <a:rPr lang="ru-RU" sz="1800" dirty="0">
                          <a:effectLst/>
                        </a:rPr>
                        <a:t>№</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b="1" dirty="0">
                          <a:solidFill>
                            <a:srgbClr val="FF0000"/>
                          </a:solidFill>
                          <a:effectLst/>
                        </a:rPr>
                        <a:t>Вопрос теста</a:t>
                      </a:r>
                      <a:endParaRPr lang="ru-RU"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b="1" dirty="0">
                          <a:solidFill>
                            <a:srgbClr val="FF0000"/>
                          </a:solidFill>
                          <a:effectLst/>
                        </a:rPr>
                        <a:t>Формат ответа</a:t>
                      </a:r>
                      <a:endParaRPr lang="ru-RU"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b="1" dirty="0">
                          <a:solidFill>
                            <a:srgbClr val="FF0000"/>
                          </a:solidFill>
                          <a:effectLst/>
                        </a:rPr>
                        <a:t>Критерии оценки</a:t>
                      </a:r>
                      <a:endParaRPr lang="ru-RU"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b="1" dirty="0">
                          <a:effectLst/>
                        </a:rPr>
                        <a:t>Система оценки</a:t>
                      </a:r>
                      <a:endParaRPr lang="ru-RU"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4806">
                <a:tc gridSpan="5">
                  <a:txBody>
                    <a:bodyPr/>
                    <a:lstStyle/>
                    <a:p>
                      <a:pPr algn="ctr">
                        <a:lnSpc>
                          <a:spcPct val="107000"/>
                        </a:lnSpc>
                        <a:spcAft>
                          <a:spcPts val="0"/>
                        </a:spcAft>
                      </a:pPr>
                      <a:r>
                        <a:rPr lang="ru-RU" sz="1600" b="1" dirty="0">
                          <a:effectLst/>
                        </a:rPr>
                        <a:t>Раздел программы: Работа с бисером</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480451">
                <a:tc>
                  <a:txBody>
                    <a:bodyPr/>
                    <a:lstStyle/>
                    <a:p>
                      <a:pPr marL="0" lvl="0" indent="0" algn="just">
                        <a:lnSpc>
                          <a:spcPct val="107000"/>
                        </a:lnSpc>
                        <a:spcAft>
                          <a:spcPts val="0"/>
                        </a:spcAft>
                        <a:buFont typeface="+mj-lt"/>
                        <a:buNone/>
                      </a:pPr>
                      <a:r>
                        <a:rPr lang="ru-RU" sz="1600" b="1" dirty="0" smtClean="0">
                          <a:effectLst/>
                        </a:rPr>
                        <a:t>1</a:t>
                      </a:r>
                      <a:r>
                        <a:rPr lang="ru-RU" sz="1600" b="1" dirty="0">
                          <a:effectLst/>
                        </a:rPr>
                        <a:t> </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ru-RU" sz="1600" b="1" dirty="0">
                          <a:effectLst/>
                        </a:rPr>
                        <a:t> </a:t>
                      </a:r>
                      <a:endParaRPr lang="ru-RU" sz="1600" b="1" dirty="0">
                        <a:effectLst/>
                        <a:latin typeface="Calibri" panose="020F0502020204030204" pitchFamily="34" charset="0"/>
                        <a:ea typeface="Times New Roman" panose="02020603050405020304" pitchFamily="18" charset="0"/>
                      </a:endParaRPr>
                    </a:p>
                  </a:txBody>
                  <a:tcPr marL="68580" marR="68580" marT="0" marB="0"/>
                </a:tc>
                <a:tc>
                  <a:txBody>
                    <a:bodyPr/>
                    <a:lstStyle/>
                    <a:p>
                      <a:pPr algn="just">
                        <a:lnSpc>
                          <a:spcPct val="107000"/>
                        </a:lnSpc>
                        <a:spcAft>
                          <a:spcPts val="0"/>
                        </a:spcAft>
                      </a:pPr>
                      <a:r>
                        <a:rPr lang="ru-RU" sz="1600" b="1" dirty="0">
                          <a:effectLst/>
                        </a:rPr>
                        <a:t> </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ru-RU" sz="1600" b="1">
                          <a:effectLst/>
                        </a:rPr>
                        <a:t> </a:t>
                      </a:r>
                      <a:endParaRPr lang="ru-RU" sz="16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ru-RU" sz="1600" b="1" dirty="0">
                          <a:effectLst/>
                        </a:rPr>
                        <a:t>Менее 3 пунктов оценки – 0 баллов, 3 и более – 1 балл.</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480451">
                <a:tc>
                  <a:txBody>
                    <a:bodyPr/>
                    <a:lstStyle/>
                    <a:p>
                      <a:pPr marL="0" lvl="0" indent="0" algn="just">
                        <a:lnSpc>
                          <a:spcPct val="107000"/>
                        </a:lnSpc>
                        <a:spcAft>
                          <a:spcPts val="0"/>
                        </a:spcAft>
                        <a:buFont typeface="+mj-lt"/>
                        <a:buNone/>
                      </a:pPr>
                      <a:r>
                        <a:rPr lang="ru-RU" sz="1600" b="1" dirty="0" smtClean="0">
                          <a:effectLst/>
                        </a:rPr>
                        <a:t>2</a:t>
                      </a:r>
                      <a:r>
                        <a:rPr lang="ru-RU" sz="1600" b="1" dirty="0">
                          <a:effectLst/>
                        </a:rPr>
                        <a:t> </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ru-RU" sz="1600" b="1">
                          <a:effectLst/>
                        </a:rPr>
                        <a:t> </a:t>
                      </a:r>
                      <a:endParaRPr lang="ru-RU" sz="16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ru-RU" sz="1600" b="1" dirty="0">
                          <a:effectLst/>
                        </a:rPr>
                        <a:t> </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ru-RU" sz="1600" b="1" dirty="0">
                          <a:effectLst/>
                        </a:rPr>
                        <a:t> </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ru-RU" sz="1600" b="1">
                          <a:effectLst/>
                        </a:rPr>
                        <a:t>Менее 3 пунктов оценки – 0 баллов, 3 и более – 1 балл.</a:t>
                      </a:r>
                      <a:endParaRPr lang="ru-RU" sz="16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4806">
                <a:tc gridSpan="5">
                  <a:txBody>
                    <a:bodyPr/>
                    <a:lstStyle/>
                    <a:p>
                      <a:pPr algn="ctr">
                        <a:lnSpc>
                          <a:spcPct val="107000"/>
                        </a:lnSpc>
                        <a:spcAft>
                          <a:spcPts val="0"/>
                        </a:spcAft>
                      </a:pPr>
                      <a:r>
                        <a:rPr lang="ru-RU" sz="1600" b="1" dirty="0">
                          <a:effectLst/>
                        </a:rPr>
                        <a:t>Раздел программы: Работа с тканью</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480451">
                <a:tc>
                  <a:txBody>
                    <a:bodyPr/>
                    <a:lstStyle/>
                    <a:p>
                      <a:pPr marL="0" lvl="0" indent="0" algn="just">
                        <a:lnSpc>
                          <a:spcPct val="107000"/>
                        </a:lnSpc>
                        <a:spcAft>
                          <a:spcPts val="0"/>
                        </a:spcAft>
                        <a:buFont typeface="+mj-lt"/>
                        <a:buNone/>
                      </a:pPr>
                      <a:r>
                        <a:rPr lang="ru-RU" sz="1600" b="1" dirty="0" smtClean="0">
                          <a:effectLst/>
                        </a:rPr>
                        <a:t>3</a:t>
                      </a:r>
                      <a:r>
                        <a:rPr lang="ru-RU" sz="1600" b="1" dirty="0">
                          <a:effectLst/>
                        </a:rPr>
                        <a:t> </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ru-RU" sz="1600" b="1">
                          <a:effectLst/>
                        </a:rPr>
                        <a:t> </a:t>
                      </a:r>
                      <a:endParaRPr lang="ru-RU" sz="16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ru-RU" sz="1600" b="1" dirty="0">
                          <a:effectLst/>
                        </a:rPr>
                        <a:t> </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ru-RU" sz="1600" b="1" dirty="0">
                          <a:effectLst/>
                        </a:rPr>
                        <a:t> </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ru-RU" sz="1600" b="1" dirty="0">
                          <a:effectLst/>
                        </a:rPr>
                        <a:t>Удержание интереса более 5 минут – 1 балл, менее 5 минут – 0 баллов</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4806">
                <a:tc gridSpan="5">
                  <a:txBody>
                    <a:bodyPr/>
                    <a:lstStyle/>
                    <a:p>
                      <a:pPr algn="ctr">
                        <a:lnSpc>
                          <a:spcPct val="107000"/>
                        </a:lnSpc>
                        <a:spcAft>
                          <a:spcPts val="0"/>
                        </a:spcAft>
                      </a:pPr>
                      <a:r>
                        <a:rPr lang="ru-RU" sz="1600" b="1" dirty="0">
                          <a:effectLst/>
                        </a:rPr>
                        <a:t>Раздел программы: ИЗО</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480451">
                <a:tc>
                  <a:txBody>
                    <a:bodyPr/>
                    <a:lstStyle/>
                    <a:p>
                      <a:pPr marL="0" lvl="0" indent="0" algn="just">
                        <a:lnSpc>
                          <a:spcPct val="107000"/>
                        </a:lnSpc>
                        <a:spcAft>
                          <a:spcPts val="0"/>
                        </a:spcAft>
                        <a:buFont typeface="+mj-lt"/>
                        <a:buNone/>
                      </a:pPr>
                      <a:r>
                        <a:rPr lang="ru-RU" sz="1600" b="1" dirty="0" smtClean="0">
                          <a:effectLst/>
                        </a:rPr>
                        <a:t>4</a:t>
                      </a:r>
                      <a:r>
                        <a:rPr lang="ru-RU" sz="1600" b="1" dirty="0">
                          <a:effectLst/>
                        </a:rPr>
                        <a:t> </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ru-RU" sz="1600" b="1">
                          <a:effectLst/>
                        </a:rPr>
                        <a:t> </a:t>
                      </a:r>
                      <a:endParaRPr lang="ru-RU" sz="16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ru-RU" sz="1600" b="1">
                          <a:effectLst/>
                        </a:rPr>
                        <a:t> </a:t>
                      </a:r>
                      <a:endParaRPr lang="ru-RU" sz="16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ru-RU" sz="1600" b="1" dirty="0">
                          <a:effectLst/>
                        </a:rPr>
                        <a:t> </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ru-RU" sz="1600" b="1" dirty="0">
                          <a:effectLst/>
                        </a:rPr>
                        <a:t>При указании ключевого принципа ответ оценивается в 1 балл</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480451">
                <a:tc>
                  <a:txBody>
                    <a:bodyPr/>
                    <a:lstStyle/>
                    <a:p>
                      <a:pPr marL="0" lvl="0" indent="0" algn="just">
                        <a:lnSpc>
                          <a:spcPct val="107000"/>
                        </a:lnSpc>
                        <a:spcAft>
                          <a:spcPts val="0"/>
                        </a:spcAft>
                        <a:buFont typeface="+mj-lt"/>
                        <a:buNone/>
                      </a:pPr>
                      <a:r>
                        <a:rPr lang="ru-RU" sz="1600" b="1" dirty="0" smtClean="0">
                          <a:effectLst/>
                        </a:rPr>
                        <a:t>5</a:t>
                      </a:r>
                      <a:r>
                        <a:rPr lang="ru-RU" sz="1600" b="1" dirty="0">
                          <a:effectLst/>
                        </a:rPr>
                        <a:t> </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ru-RU" sz="1600" b="1">
                          <a:effectLst/>
                        </a:rPr>
                        <a:t> </a:t>
                      </a:r>
                      <a:endParaRPr lang="ru-RU" sz="16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ru-RU" sz="1600" b="1">
                          <a:effectLst/>
                        </a:rPr>
                        <a:t> </a:t>
                      </a:r>
                      <a:endParaRPr lang="ru-RU" sz="16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ru-RU" sz="1600" b="1">
                          <a:effectLst/>
                        </a:rPr>
                        <a:t> </a:t>
                      </a:r>
                      <a:endParaRPr lang="ru-RU" sz="16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ru-RU" sz="1600" b="1" dirty="0">
                          <a:effectLst/>
                        </a:rPr>
                        <a:t>При указании ключевого принципа ответ оценивается в 1 балл</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
        <p:nvSpPr>
          <p:cNvPr id="10" name="TextBox 9"/>
          <p:cNvSpPr txBox="1"/>
          <p:nvPr/>
        </p:nvSpPr>
        <p:spPr>
          <a:xfrm>
            <a:off x="815476" y="1015027"/>
            <a:ext cx="10638322" cy="1477328"/>
          </a:xfrm>
          <a:prstGeom prst="rect">
            <a:avLst/>
          </a:prstGeom>
          <a:noFill/>
        </p:spPr>
        <p:txBody>
          <a:bodyPr wrap="square" rtlCol="0">
            <a:spAutoFit/>
          </a:bodyPr>
          <a:lstStyle/>
          <a:p>
            <a:pPr lvl="0" eaLnBrk="0" fontAlgn="base" hangingPunct="0">
              <a:spcBef>
                <a:spcPct val="0"/>
              </a:spcBef>
              <a:spcAft>
                <a:spcPct val="0"/>
              </a:spcAft>
            </a:pPr>
            <a:r>
              <a:rPr lang="ru-RU" dirty="0">
                <a:latin typeface="Calibri" panose="020F0502020204030204" pitchFamily="34" charset="0"/>
                <a:ea typeface="Times New Roman" panose="02020603050405020304" pitchFamily="18" charset="0"/>
                <a:cs typeface="Times New Roman" panose="02020603050405020304" pitchFamily="18" charset="0"/>
              </a:rPr>
              <a:t>Все разделы программы «</a:t>
            </a:r>
            <a:r>
              <a:rPr lang="ru-RU" dirty="0" err="1">
                <a:latin typeface="Calibri" panose="020F0502020204030204" pitchFamily="34" charset="0"/>
                <a:ea typeface="Times New Roman" panose="02020603050405020304" pitchFamily="18" charset="0"/>
                <a:cs typeface="Times New Roman" panose="02020603050405020304" pitchFamily="18" charset="0"/>
              </a:rPr>
              <a:t>Бисероплетение</a:t>
            </a:r>
            <a:r>
              <a:rPr lang="ru-RU" dirty="0">
                <a:latin typeface="Calibri" panose="020F0502020204030204" pitchFamily="34" charset="0"/>
                <a:ea typeface="Times New Roman" panose="02020603050405020304" pitchFamily="18" charset="0"/>
                <a:cs typeface="Times New Roman" panose="02020603050405020304" pitchFamily="18" charset="0"/>
              </a:rPr>
              <a:t>» в соответствии с учебным планом </a:t>
            </a:r>
            <a:r>
              <a:rPr lang="ru-RU" dirty="0" smtClean="0">
                <a:latin typeface="Calibri" panose="020F0502020204030204" pitchFamily="34" charset="0"/>
                <a:ea typeface="Times New Roman" panose="02020603050405020304" pitchFamily="18" charset="0"/>
                <a:cs typeface="Times New Roman" panose="02020603050405020304" pitchFamily="18" charset="0"/>
              </a:rPr>
              <a:t>предполагают </a:t>
            </a:r>
            <a:r>
              <a:rPr lang="ru-RU" dirty="0">
                <a:latin typeface="Calibri" panose="020F0502020204030204" pitchFamily="34" charset="0"/>
                <a:ea typeface="Times New Roman" panose="02020603050405020304" pitchFamily="18" charset="0"/>
                <a:cs typeface="Times New Roman" panose="02020603050405020304" pitchFamily="18" charset="0"/>
              </a:rPr>
              <a:t>проведение промежуточной аттестации один раз </a:t>
            </a:r>
            <a:r>
              <a:rPr lang="ru-RU" dirty="0" smtClean="0">
                <a:latin typeface="Calibri" panose="020F0502020204030204" pitchFamily="34" charset="0"/>
                <a:ea typeface="Times New Roman" panose="02020603050405020304" pitchFamily="18" charset="0"/>
                <a:cs typeface="Times New Roman" panose="02020603050405020304" pitchFamily="18" charset="0"/>
              </a:rPr>
              <a:t>в </a:t>
            </a:r>
            <a:r>
              <a:rPr lang="ru-RU" dirty="0">
                <a:latin typeface="Calibri" panose="020F0502020204030204" pitchFamily="34" charset="0"/>
                <a:ea typeface="Times New Roman" panose="02020603050405020304" pitchFamily="18" charset="0"/>
                <a:cs typeface="Times New Roman" panose="02020603050405020304" pitchFamily="18" charset="0"/>
              </a:rPr>
              <a:t>полугодие в форме тестирования (на усвоение знаний) </a:t>
            </a:r>
            <a:r>
              <a:rPr lang="ru-RU" dirty="0" smtClean="0">
                <a:latin typeface="Calibri" panose="020F0502020204030204" pitchFamily="34" charset="0"/>
                <a:ea typeface="Times New Roman" panose="02020603050405020304" pitchFamily="18" charset="0"/>
                <a:cs typeface="Times New Roman" panose="02020603050405020304" pitchFamily="18" charset="0"/>
              </a:rPr>
              <a:t>и </a:t>
            </a:r>
            <a:r>
              <a:rPr lang="ru-RU" dirty="0">
                <a:latin typeface="Calibri" panose="020F0502020204030204" pitchFamily="34" charset="0"/>
                <a:ea typeface="Times New Roman" panose="02020603050405020304" pitchFamily="18" charset="0"/>
                <a:cs typeface="Times New Roman" panose="02020603050405020304" pitchFamily="18" charset="0"/>
              </a:rPr>
              <a:t>психолого-педагогического анкетирования, в ходе </a:t>
            </a:r>
            <a:r>
              <a:rPr lang="ru-RU" dirty="0" smtClean="0">
                <a:latin typeface="Calibri" panose="020F0502020204030204" pitchFamily="34" charset="0"/>
                <a:ea typeface="Times New Roman" panose="02020603050405020304" pitchFamily="18" charset="0"/>
                <a:cs typeface="Times New Roman" panose="02020603050405020304" pitchFamily="18" charset="0"/>
              </a:rPr>
              <a:t>которого </a:t>
            </a:r>
            <a:r>
              <a:rPr lang="ru-RU" dirty="0">
                <a:latin typeface="Calibri" panose="020F0502020204030204" pitchFamily="34" charset="0"/>
                <a:ea typeface="Times New Roman" panose="02020603050405020304" pitchFamily="18" charset="0"/>
                <a:cs typeface="Times New Roman" panose="02020603050405020304" pitchFamily="18" charset="0"/>
              </a:rPr>
              <a:t>оцениваются объективные изменения и ребенка и отношение родителей к этим изменениям. </a:t>
            </a:r>
            <a:endParaRPr lang="ru-RU" dirty="0" smtClean="0">
              <a:latin typeface="Calibri" panose="020F0502020204030204" pitchFamily="34" charset="0"/>
              <a:ea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ru-RU" b="1" dirty="0" smtClean="0">
                <a:latin typeface="Calibri" panose="020F0502020204030204" pitchFamily="34" charset="0"/>
                <a:ea typeface="Times New Roman" panose="02020603050405020304" pitchFamily="18" charset="0"/>
                <a:cs typeface="Times New Roman" panose="02020603050405020304" pitchFamily="18" charset="0"/>
              </a:rPr>
              <a:t>Оценочные характеристики первого (второго) полугодия обучения</a:t>
            </a:r>
            <a:endParaRPr lang="ru-RU" b="1" dirty="0">
              <a:ea typeface="Times New Roman" panose="02020603050405020304" pitchFamily="18" charset="0"/>
            </a:endParaRPr>
          </a:p>
        </p:txBody>
      </p:sp>
    </p:spTree>
    <p:extLst>
      <p:ext uri="{BB962C8B-B14F-4D97-AF65-F5344CB8AC3E}">
        <p14:creationId xmlns:p14="http://schemas.microsoft.com/office/powerpoint/2010/main" val="37022950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2428" y="352246"/>
            <a:ext cx="11443952" cy="1325563"/>
          </a:xfrm>
        </p:spPr>
        <p:txBody>
          <a:bodyPr>
            <a:normAutofit fontScale="90000"/>
          </a:bodyPr>
          <a:lstStyle/>
          <a:p>
            <a:pPr lvl="0"/>
            <a:r>
              <a:rPr lang="ru-RU" b="1" dirty="0">
                <a:latin typeface="Times New Roman" panose="02020603050405020304" pitchFamily="18" charset="0"/>
                <a:ea typeface="Times New Roman" panose="02020603050405020304" pitchFamily="18" charset="0"/>
                <a:cs typeface="Times New Roman" panose="02020603050405020304" pitchFamily="18" charset="0"/>
              </a:rPr>
              <a:t>Пример оформления оценочных материалов:</a:t>
            </a:r>
            <a:r>
              <a:rPr lang="ru-RU" sz="4000" dirty="0">
                <a:ea typeface="Times New Roman" panose="02020603050405020304" pitchFamily="18" charset="0"/>
              </a:rPr>
              <a:t/>
            </a:r>
            <a:br>
              <a:rPr lang="ru-RU" sz="4000" dirty="0">
                <a:ea typeface="Times New Roman" panose="02020603050405020304" pitchFamily="18" charset="0"/>
              </a:rPr>
            </a:br>
            <a:endParaRPr lang="ru-RU" dirty="0"/>
          </a:p>
        </p:txBody>
      </p:sp>
      <p:graphicFrame>
        <p:nvGraphicFramePr>
          <p:cNvPr id="8" name="Таблица 7"/>
          <p:cNvGraphicFramePr>
            <a:graphicFrameLocks noGrp="1"/>
          </p:cNvGraphicFramePr>
          <p:nvPr>
            <p:extLst>
              <p:ext uri="{D42A27DB-BD31-4B8C-83A1-F6EECF244321}">
                <p14:modId xmlns:p14="http://schemas.microsoft.com/office/powerpoint/2010/main" val="447514810"/>
              </p:ext>
            </p:extLst>
          </p:nvPr>
        </p:nvGraphicFramePr>
        <p:xfrm>
          <a:off x="950084" y="2492355"/>
          <a:ext cx="10615143" cy="3878835"/>
        </p:xfrm>
        <a:graphic>
          <a:graphicData uri="http://schemas.openxmlformats.org/drawingml/2006/table">
            <a:tbl>
              <a:tblPr firstRow="1" firstCol="1" bandRow="1">
                <a:tableStyleId>{5940675A-B579-460E-94D1-54222C63F5DA}</a:tableStyleId>
              </a:tblPr>
              <a:tblGrid>
                <a:gridCol w="764051"/>
                <a:gridCol w="2669221"/>
                <a:gridCol w="1868786"/>
                <a:gridCol w="5313085"/>
              </a:tblGrid>
              <a:tr h="643203">
                <a:tc>
                  <a:txBody>
                    <a:bodyPr/>
                    <a:lstStyle/>
                    <a:p>
                      <a:pPr marL="457200" indent="11430" algn="ctr">
                        <a:lnSpc>
                          <a:spcPct val="107000"/>
                        </a:lnSpc>
                        <a:spcAft>
                          <a:spcPts val="0"/>
                        </a:spcAft>
                      </a:pPr>
                      <a:r>
                        <a:rPr lang="ru-RU" sz="2400" kern="1800" dirty="0">
                          <a:effectLst/>
                        </a:rPr>
                        <a:t>№</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ctr">
                        <a:lnSpc>
                          <a:spcPct val="107000"/>
                        </a:lnSpc>
                        <a:spcAft>
                          <a:spcPts val="0"/>
                        </a:spcAft>
                      </a:pPr>
                      <a:r>
                        <a:rPr lang="ru-RU" sz="2400" kern="1800" dirty="0">
                          <a:effectLst/>
                        </a:rPr>
                        <a:t>Раздел программы</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ctr">
                        <a:lnSpc>
                          <a:spcPct val="107000"/>
                        </a:lnSpc>
                        <a:spcAft>
                          <a:spcPts val="0"/>
                        </a:spcAft>
                      </a:pPr>
                      <a:r>
                        <a:rPr lang="ru-RU" sz="2400" kern="1800" dirty="0">
                          <a:effectLst/>
                        </a:rPr>
                        <a:t>Макс. балл</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ctr">
                        <a:lnSpc>
                          <a:spcPct val="107000"/>
                        </a:lnSpc>
                        <a:spcAft>
                          <a:spcPts val="0"/>
                        </a:spcAft>
                      </a:pPr>
                      <a:r>
                        <a:rPr lang="ru-RU" sz="2400" kern="1800">
                          <a:effectLst/>
                        </a:rPr>
                        <a:t>Интерпретация результата</a:t>
                      </a:r>
                      <a:endParaRPr lang="ru-RU"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643203">
                <a:tc>
                  <a:txBody>
                    <a:bodyPr/>
                    <a:lstStyle/>
                    <a:p>
                      <a:pPr marL="0" lvl="0" indent="0">
                        <a:lnSpc>
                          <a:spcPct val="107000"/>
                        </a:lnSpc>
                        <a:spcAft>
                          <a:spcPts val="0"/>
                        </a:spcAft>
                        <a:buFont typeface="+mj-lt"/>
                        <a:buNone/>
                      </a:pPr>
                      <a:r>
                        <a:rPr lang="ru-RU" sz="2400" kern="1800" dirty="0" smtClean="0">
                          <a:effectLst/>
                        </a:rPr>
                        <a:t>1</a:t>
                      </a:r>
                      <a:r>
                        <a:rPr lang="ru-RU" sz="2400" kern="1800" dirty="0">
                          <a:effectLst/>
                        </a:rPr>
                        <a:t> </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2400" dirty="0">
                          <a:effectLst/>
                        </a:rPr>
                        <a:t>Работа с бисером</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ctr">
                        <a:lnSpc>
                          <a:spcPct val="107000"/>
                        </a:lnSpc>
                        <a:spcAft>
                          <a:spcPts val="0"/>
                        </a:spcAft>
                      </a:pPr>
                      <a:r>
                        <a:rPr lang="ru-RU" sz="2400" kern="1800" dirty="0">
                          <a:effectLst/>
                        </a:rPr>
                        <a:t>4</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rowSpan="4">
                  <a:txBody>
                    <a:bodyPr/>
                    <a:lstStyle/>
                    <a:p>
                      <a:pPr marL="457200">
                        <a:lnSpc>
                          <a:spcPct val="107000"/>
                        </a:lnSpc>
                        <a:spcAft>
                          <a:spcPts val="0"/>
                        </a:spcAft>
                      </a:pPr>
                      <a:r>
                        <a:rPr lang="ru-RU" sz="2400" kern="1800" dirty="0">
                          <a:effectLst/>
                        </a:rPr>
                        <a:t>Каждый участник может набрать за выполнение упражнения от 0 до 10 баллов. </a:t>
                      </a:r>
                      <a:r>
                        <a:rPr lang="ru-RU" sz="2400" kern="1800" dirty="0" smtClean="0">
                          <a:effectLst/>
                        </a:rPr>
                        <a:t>0-1 </a:t>
                      </a:r>
                      <a:r>
                        <a:rPr lang="ru-RU" sz="2400" kern="1800" dirty="0">
                          <a:effectLst/>
                        </a:rPr>
                        <a:t>балл – низкий уровень освоения программы</a:t>
                      </a:r>
                      <a:endParaRPr lang="ru-RU" sz="2400" dirty="0">
                        <a:effectLst/>
                      </a:endParaRPr>
                    </a:p>
                    <a:p>
                      <a:pPr>
                        <a:lnSpc>
                          <a:spcPct val="107000"/>
                        </a:lnSpc>
                        <a:spcAft>
                          <a:spcPts val="0"/>
                        </a:spcAft>
                      </a:pPr>
                      <a:r>
                        <a:rPr lang="ru-RU" sz="2400" kern="1800" dirty="0">
                          <a:effectLst/>
                        </a:rPr>
                        <a:t>2-5 балла – средний уровень освоения программы,</a:t>
                      </a:r>
                      <a:endParaRPr lang="ru-RU" sz="2400" dirty="0">
                        <a:effectLst/>
                      </a:endParaRPr>
                    </a:p>
                    <a:p>
                      <a:pPr>
                        <a:lnSpc>
                          <a:spcPct val="107000"/>
                        </a:lnSpc>
                        <a:spcAft>
                          <a:spcPts val="0"/>
                        </a:spcAft>
                      </a:pPr>
                      <a:r>
                        <a:rPr lang="ru-RU" sz="2400" kern="1800" dirty="0">
                          <a:effectLst/>
                        </a:rPr>
                        <a:t>6 и более баллов – высокий уровень освоения программы</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643203">
                <a:tc>
                  <a:txBody>
                    <a:bodyPr/>
                    <a:lstStyle/>
                    <a:p>
                      <a:pPr marL="0" lvl="0" indent="0">
                        <a:lnSpc>
                          <a:spcPct val="107000"/>
                        </a:lnSpc>
                        <a:spcAft>
                          <a:spcPts val="0"/>
                        </a:spcAft>
                        <a:buFont typeface="+mj-lt"/>
                        <a:buNone/>
                      </a:pPr>
                      <a:r>
                        <a:rPr lang="ru-RU" sz="2400" kern="1800" dirty="0" smtClean="0">
                          <a:effectLst/>
                          <a:latin typeface="+mn-lt"/>
                          <a:ea typeface="+mn-ea"/>
                          <a:cs typeface="+mn-cs"/>
                        </a:rPr>
                        <a:t>2</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2400" dirty="0">
                          <a:effectLst/>
                        </a:rPr>
                        <a:t>Работа с тканью</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ctr">
                        <a:lnSpc>
                          <a:spcPct val="107000"/>
                        </a:lnSpc>
                        <a:spcAft>
                          <a:spcPts val="0"/>
                        </a:spcAft>
                      </a:pPr>
                      <a:r>
                        <a:rPr lang="ru-RU" sz="2400" kern="1800" dirty="0">
                          <a:effectLst/>
                        </a:rPr>
                        <a:t>3</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vMerge="1">
                  <a:txBody>
                    <a:bodyPr/>
                    <a:lstStyle/>
                    <a:p>
                      <a:endParaRPr lang="ru-RU"/>
                    </a:p>
                  </a:txBody>
                  <a:tcPr/>
                </a:tc>
              </a:tr>
              <a:tr h="884873">
                <a:tc>
                  <a:txBody>
                    <a:bodyPr/>
                    <a:lstStyle/>
                    <a:p>
                      <a:pPr marL="0" lvl="0" indent="0">
                        <a:lnSpc>
                          <a:spcPct val="107000"/>
                        </a:lnSpc>
                        <a:spcAft>
                          <a:spcPts val="0"/>
                        </a:spcAft>
                        <a:buFont typeface="+mj-lt"/>
                        <a:buNone/>
                      </a:pPr>
                      <a:r>
                        <a:rPr lang="ru-RU" sz="2400" kern="1800" dirty="0" smtClean="0">
                          <a:effectLst/>
                          <a:latin typeface="+mn-lt"/>
                          <a:ea typeface="+mn-ea"/>
                          <a:cs typeface="+mn-cs"/>
                        </a:rPr>
                        <a:t>3</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2400">
                          <a:effectLst/>
                        </a:rPr>
                        <a:t>ИЗО</a:t>
                      </a:r>
                      <a:endParaRPr lang="ru-RU"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ctr">
                        <a:lnSpc>
                          <a:spcPct val="107000"/>
                        </a:lnSpc>
                        <a:spcAft>
                          <a:spcPts val="0"/>
                        </a:spcAft>
                      </a:pPr>
                      <a:r>
                        <a:rPr lang="ru-RU" sz="2400" kern="1800" dirty="0">
                          <a:effectLst/>
                        </a:rPr>
                        <a:t>3</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vMerge="1">
                  <a:txBody>
                    <a:bodyPr/>
                    <a:lstStyle/>
                    <a:p>
                      <a:endParaRPr lang="ru-RU"/>
                    </a:p>
                  </a:txBody>
                  <a:tcPr/>
                </a:tc>
              </a:tr>
              <a:tr h="643203">
                <a:tc gridSpan="2">
                  <a:txBody>
                    <a:bodyPr/>
                    <a:lstStyle/>
                    <a:p>
                      <a:pPr algn="r">
                        <a:lnSpc>
                          <a:spcPct val="107000"/>
                        </a:lnSpc>
                        <a:spcAft>
                          <a:spcPts val="0"/>
                        </a:spcAft>
                      </a:pPr>
                      <a:r>
                        <a:rPr lang="ru-RU" sz="2400">
                          <a:effectLst/>
                        </a:rPr>
                        <a:t>Общее количество баллов:</a:t>
                      </a:r>
                      <a:endParaRPr lang="ru-RU"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ru-RU"/>
                    </a:p>
                  </a:txBody>
                  <a:tcPr/>
                </a:tc>
                <a:tc>
                  <a:txBody>
                    <a:bodyPr/>
                    <a:lstStyle/>
                    <a:p>
                      <a:pPr marL="457200" algn="ctr">
                        <a:lnSpc>
                          <a:spcPct val="107000"/>
                        </a:lnSpc>
                        <a:spcAft>
                          <a:spcPts val="0"/>
                        </a:spcAft>
                      </a:pPr>
                      <a:r>
                        <a:rPr lang="ru-RU" sz="2400" kern="1800" dirty="0">
                          <a:effectLst/>
                        </a:rPr>
                        <a:t>10 баллов</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vMerge="1">
                  <a:txBody>
                    <a:bodyPr/>
                    <a:lstStyle/>
                    <a:p>
                      <a:endParaRPr lang="ru-RU"/>
                    </a:p>
                  </a:txBody>
                  <a:tcPr/>
                </a:tc>
              </a:tr>
            </a:tbl>
          </a:graphicData>
        </a:graphic>
      </p:graphicFrame>
      <p:sp>
        <p:nvSpPr>
          <p:cNvPr id="10" name="TextBox 9"/>
          <p:cNvSpPr txBox="1"/>
          <p:nvPr/>
        </p:nvSpPr>
        <p:spPr>
          <a:xfrm>
            <a:off x="995243" y="1852153"/>
            <a:ext cx="10638322" cy="400110"/>
          </a:xfrm>
          <a:prstGeom prst="rect">
            <a:avLst/>
          </a:prstGeom>
          <a:noFill/>
        </p:spPr>
        <p:txBody>
          <a:bodyPr wrap="square" rtlCol="0">
            <a:spAutoFit/>
          </a:bodyPr>
          <a:lstStyle/>
          <a:p>
            <a:pPr lvl="0" eaLnBrk="0" fontAlgn="base" hangingPunct="0">
              <a:spcBef>
                <a:spcPct val="0"/>
              </a:spcBef>
              <a:spcAft>
                <a:spcPct val="0"/>
              </a:spcAft>
            </a:pPr>
            <a:r>
              <a:rPr lang="ru-RU" sz="2000" b="1" dirty="0" smtClean="0">
                <a:latin typeface="Calibri" panose="020F0502020204030204" pitchFamily="34" charset="0"/>
                <a:ea typeface="Times New Roman" panose="02020603050405020304" pitchFamily="18" charset="0"/>
                <a:cs typeface="Times New Roman" panose="02020603050405020304" pitchFamily="18" charset="0"/>
              </a:rPr>
              <a:t>Сводный оценочный лист первого года обучения</a:t>
            </a:r>
            <a:endParaRPr lang="ru-RU" sz="2000" b="1" dirty="0">
              <a:ea typeface="Times New Roman" panose="02020603050405020304" pitchFamily="18" charset="0"/>
            </a:endParaRPr>
          </a:p>
        </p:txBody>
      </p:sp>
    </p:spTree>
    <p:extLst>
      <p:ext uri="{BB962C8B-B14F-4D97-AF65-F5344CB8AC3E}">
        <p14:creationId xmlns:p14="http://schemas.microsoft.com/office/powerpoint/2010/main" val="3052618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1. Нормативно-правовые основания проектирования дополнительных общеобразовательных общеразвивающих программ</a:t>
            </a:r>
            <a:endParaRPr lang="ru-RU" sz="3200" dirty="0"/>
          </a:p>
        </p:txBody>
      </p:sp>
      <p:sp>
        <p:nvSpPr>
          <p:cNvPr id="3" name="Объект 2"/>
          <p:cNvSpPr>
            <a:spLocks noGrp="1"/>
          </p:cNvSpPr>
          <p:nvPr>
            <p:ph idx="1"/>
          </p:nvPr>
        </p:nvSpPr>
        <p:spPr/>
        <p:txBody>
          <a:bodyPr>
            <a:normAutofit fontScale="77500" lnSpcReduction="20000"/>
          </a:bodyPr>
          <a:lstStyle/>
          <a:p>
            <a:r>
              <a:rPr lang="ru-RU" b="1" dirty="0"/>
              <a:t>Ст.12 273-ФЗ определяет содержание и уровни образовательных программ</a:t>
            </a:r>
            <a:r>
              <a:rPr lang="ru-RU" b="1" dirty="0" smtClean="0"/>
              <a:t>.</a:t>
            </a:r>
            <a:r>
              <a:rPr lang="ru-RU" dirty="0" smtClean="0"/>
              <a:t> </a:t>
            </a:r>
            <a:endParaRPr lang="ru-RU" dirty="0"/>
          </a:p>
          <a:p>
            <a:r>
              <a:rPr lang="ru-RU" dirty="0"/>
              <a:t>В Российской Федерации по уровням общего и профессионального образования, по профессиональному обучению реализуются основные образовательные программы, </a:t>
            </a:r>
            <a:r>
              <a:rPr lang="ru-RU" b="1" dirty="0"/>
              <a:t>по дополнительному образованию – дополнительные образовательные программы</a:t>
            </a:r>
            <a:r>
              <a:rPr lang="ru-RU" dirty="0"/>
              <a:t>.</a:t>
            </a:r>
          </a:p>
          <a:p>
            <a:r>
              <a:rPr lang="ru-RU" b="1" dirty="0"/>
              <a:t>К дополнительным образовательным программам относятся</a:t>
            </a:r>
            <a:r>
              <a:rPr lang="ru-RU" dirty="0"/>
              <a:t>:</a:t>
            </a:r>
          </a:p>
          <a:p>
            <a:r>
              <a:rPr lang="ru-RU" b="1" dirty="0"/>
              <a:t>1) дополнительные общеобразовательные программы – дополнительные общеразвивающие программы, дополнительные предпрофессиональные программы</a:t>
            </a:r>
            <a:r>
              <a:rPr lang="ru-RU" dirty="0"/>
              <a:t>;</a:t>
            </a:r>
          </a:p>
          <a:p>
            <a:r>
              <a:rPr lang="ru-RU" dirty="0"/>
              <a:t>2) дополнительные профессиональные программы – программы  повышения квалификации, программы профессиональной переподготовки.</a:t>
            </a:r>
          </a:p>
          <a:p>
            <a:r>
              <a:rPr lang="ru-RU" dirty="0"/>
              <a:t>Образовательные программы самостоятельно разрабатываются и утверждаются организацией, осуществляющей образовательную деятельность, если настоящим Федеральным законом не установлено иное.</a:t>
            </a:r>
          </a:p>
          <a:p>
            <a:endParaRPr lang="ru-RU" dirty="0"/>
          </a:p>
        </p:txBody>
      </p:sp>
    </p:spTree>
    <p:extLst>
      <p:ext uri="{BB962C8B-B14F-4D97-AF65-F5344CB8AC3E}">
        <p14:creationId xmlns:p14="http://schemas.microsoft.com/office/powerpoint/2010/main" val="41556181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1. Нормативно-правовые основания проектирования дополнительных общеобразовательных общеразвивающих программ</a:t>
            </a:r>
            <a:endParaRPr lang="ru-RU" sz="3200" dirty="0"/>
          </a:p>
        </p:txBody>
      </p:sp>
      <p:sp>
        <p:nvSpPr>
          <p:cNvPr id="3" name="Объект 2"/>
          <p:cNvSpPr>
            <a:spLocks noGrp="1"/>
          </p:cNvSpPr>
          <p:nvPr>
            <p:ph idx="1"/>
          </p:nvPr>
        </p:nvSpPr>
        <p:spPr>
          <a:xfrm>
            <a:off x="708337" y="1690688"/>
            <a:ext cx="11372046" cy="5203063"/>
          </a:xfrm>
        </p:spPr>
        <p:txBody>
          <a:bodyPr>
            <a:normAutofit fontScale="47500" lnSpcReduction="20000"/>
          </a:bodyPr>
          <a:lstStyle/>
          <a:p>
            <a:r>
              <a:rPr lang="ru-RU" sz="4200" dirty="0"/>
              <a:t>К освоению программ «допускаются любые лица без предъявления требований к уровню образования, если иное не обусловлено спецификой реализуемой образовательной программы» (</a:t>
            </a:r>
            <a:r>
              <a:rPr lang="ru-RU" sz="4200" b="1" dirty="0"/>
              <a:t>п. 3,ст. 75 273-ФЗ</a:t>
            </a:r>
            <a:r>
              <a:rPr lang="ru-RU" sz="4200" dirty="0"/>
              <a:t>). Это могут быть как обучающиеся, проявившие выдающиеся способности </a:t>
            </a:r>
            <a:r>
              <a:rPr lang="ru-RU" sz="4200" b="1" dirty="0"/>
              <a:t>(ст. 77</a:t>
            </a:r>
            <a:r>
              <a:rPr lang="ru-RU" sz="4200" dirty="0"/>
              <a:t> </a:t>
            </a:r>
            <a:r>
              <a:rPr lang="ru-RU" sz="4200" b="1" dirty="0"/>
              <a:t>273-ФЗ</a:t>
            </a:r>
            <a:r>
              <a:rPr lang="ru-RU" sz="4200" dirty="0"/>
              <a:t>), так и с ограниченными возможностями здоровья (</a:t>
            </a:r>
            <a:r>
              <a:rPr lang="ru-RU" sz="4200" b="1" dirty="0"/>
              <a:t>ст. 79 273-ФЗ</a:t>
            </a:r>
            <a:r>
              <a:rPr lang="ru-RU" sz="4200" dirty="0"/>
              <a:t>), занимающиеся как в учреждениях общего и дополнительного образования, так и в организациях, осуществляющих образовательную деятельность «для глухих, слабослышащих, позднооглохших, слепых, слабовидящих, с тяжелыми нарушениями речи, с нарушениями опорно-двигательного аппарата, с задержкой психического развития, с умственной отсталостью, с расстройствами аутистического спектра, со сложными дефектами и других обучающихся с ограниченными возможностями здоровья» </a:t>
            </a:r>
            <a:r>
              <a:rPr lang="ru-RU" sz="4200" b="1" dirty="0"/>
              <a:t>(п. 5, ст. 79</a:t>
            </a:r>
            <a:r>
              <a:rPr lang="ru-RU" sz="4200" dirty="0"/>
              <a:t> </a:t>
            </a:r>
            <a:r>
              <a:rPr lang="ru-RU" sz="4200" b="1" dirty="0"/>
              <a:t>273-ФЗ</a:t>
            </a:r>
            <a:r>
              <a:rPr lang="ru-RU" sz="4200" dirty="0"/>
              <a:t>). </a:t>
            </a:r>
          </a:p>
          <a:p>
            <a:r>
              <a:rPr lang="ru-RU" sz="4200" dirty="0"/>
              <a:t>Выделяется особая группа дополнительных общеразвивающих программ, имеющих целью подготовку несовершеннолетних учащихся к военной или иной государственной службе, в том числе к государственной службе российского казачества </a:t>
            </a:r>
            <a:r>
              <a:rPr lang="ru-RU" sz="4200" b="1" dirty="0"/>
              <a:t>(ст. 86</a:t>
            </a:r>
            <a:r>
              <a:rPr lang="ru-RU" sz="4200" dirty="0"/>
              <a:t> </a:t>
            </a:r>
            <a:r>
              <a:rPr lang="ru-RU" sz="4200" b="1" dirty="0"/>
              <a:t>273-ФЗ</a:t>
            </a:r>
            <a:r>
              <a:rPr lang="ru-RU" sz="4200" dirty="0"/>
              <a:t>). </a:t>
            </a:r>
          </a:p>
          <a:p>
            <a:r>
              <a:rPr lang="ru-RU" sz="4200" b="1" dirty="0"/>
              <a:t>273-ФЗ</a:t>
            </a:r>
            <a:r>
              <a:rPr lang="ru-RU" sz="4200" dirty="0"/>
              <a:t> предусматривает возможность реализации дополнительных общеобразовательных программ образовательными организациями любого типа (дошкольные образовательные организации, общеобразовательные организации, профессиональные образовательные организации, образовательные организации высшего образования, организации дополнительного образования, организации дополнительного профессионального образования). Кроме того, дополнительные общеобразовательные программы могут реализовываться и иными юридическими лицами, осуществляющими образовательную деятельность в качестве дополнительного вида деятельности, а также индивидуальными предпринимателями.</a:t>
            </a:r>
          </a:p>
          <a:p>
            <a:endParaRPr lang="ru-RU" dirty="0"/>
          </a:p>
        </p:txBody>
      </p:sp>
    </p:spTree>
    <p:extLst>
      <p:ext uri="{BB962C8B-B14F-4D97-AF65-F5344CB8AC3E}">
        <p14:creationId xmlns:p14="http://schemas.microsoft.com/office/powerpoint/2010/main" val="4639606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1. Нормативно-правовые основания проектирования дополнительных общеобразовательных общеразвивающих </a:t>
            </a:r>
            <a:r>
              <a:rPr lang="ru-RU" sz="3200" b="1" dirty="0" smtClean="0"/>
              <a:t>программ (классификация)</a:t>
            </a:r>
            <a:endParaRPr lang="ru-RU" sz="3200" dirty="0"/>
          </a:p>
        </p:txBody>
      </p:sp>
      <p:sp>
        <p:nvSpPr>
          <p:cNvPr id="3" name="Объект 2"/>
          <p:cNvSpPr>
            <a:spLocks noGrp="1"/>
          </p:cNvSpPr>
          <p:nvPr>
            <p:ph idx="1"/>
          </p:nvPr>
        </p:nvSpPr>
        <p:spPr>
          <a:xfrm>
            <a:off x="708337" y="1690688"/>
            <a:ext cx="11372046" cy="5203063"/>
          </a:xfrm>
        </p:spPr>
        <p:txBody>
          <a:bodyPr>
            <a:normAutofit lnSpcReduction="10000"/>
          </a:bodyPr>
          <a:lstStyle/>
          <a:p>
            <a:r>
              <a:rPr lang="ru-RU" dirty="0"/>
              <a:t>Федеральным Законом закреплено деление дополнительных общеобразовательных программ на общеразвивающие и предпрофессиональные программы (</a:t>
            </a:r>
            <a:r>
              <a:rPr lang="ru-RU" b="1" dirty="0"/>
              <a:t>п. 2ст. 75 273-ФЗ</a:t>
            </a:r>
            <a:r>
              <a:rPr lang="ru-RU" dirty="0"/>
              <a:t>). </a:t>
            </a:r>
          </a:p>
          <a:p>
            <a:r>
              <a:rPr lang="ru-RU" dirty="0"/>
              <a:t>Классификация дополнительных общеобразовательных общеразвивающих программ по общепедагогическим принципам может быть основана на:</a:t>
            </a:r>
          </a:p>
          <a:p>
            <a:pPr lvl="0"/>
            <a:r>
              <a:rPr lang="ru-RU" dirty="0"/>
              <a:t>степени авторства – типовая (примерная), модифицированная, экспериментальная, авторская; </a:t>
            </a:r>
          </a:p>
          <a:p>
            <a:pPr lvl="0"/>
            <a:r>
              <a:rPr lang="ru-RU" dirty="0"/>
              <a:t>уровне усвоения предметов (разделов, дисциплин, модулей) – общекультурный, углубленный, профессионально-ориентированный уровень; </a:t>
            </a:r>
          </a:p>
          <a:p>
            <a:pPr lvl="0"/>
            <a:r>
              <a:rPr lang="ru-RU" dirty="0"/>
              <a:t>форме организации содержания и процесса педагогической деятельности – интегрированная, комплексная, модульная.</a:t>
            </a:r>
          </a:p>
          <a:p>
            <a:endParaRPr lang="ru-RU" dirty="0"/>
          </a:p>
        </p:txBody>
      </p:sp>
    </p:spTree>
    <p:extLst>
      <p:ext uri="{BB962C8B-B14F-4D97-AF65-F5344CB8AC3E}">
        <p14:creationId xmlns:p14="http://schemas.microsoft.com/office/powerpoint/2010/main" val="2336213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1. Нормативно-правовые основания проектирования дополнительных общеобразовательных общеразвивающих </a:t>
            </a:r>
            <a:r>
              <a:rPr lang="ru-RU" sz="3200" b="1" dirty="0" smtClean="0"/>
              <a:t>программ (содержание)</a:t>
            </a:r>
            <a:endParaRPr lang="ru-RU" sz="3200" dirty="0"/>
          </a:p>
        </p:txBody>
      </p:sp>
      <p:sp>
        <p:nvSpPr>
          <p:cNvPr id="3" name="Объект 2"/>
          <p:cNvSpPr>
            <a:spLocks noGrp="1"/>
          </p:cNvSpPr>
          <p:nvPr>
            <p:ph idx="1"/>
          </p:nvPr>
        </p:nvSpPr>
        <p:spPr>
          <a:xfrm>
            <a:off x="695458" y="1845235"/>
            <a:ext cx="11372046" cy="4697233"/>
          </a:xfrm>
        </p:spPr>
        <p:txBody>
          <a:bodyPr>
            <a:normAutofit lnSpcReduction="10000"/>
          </a:bodyPr>
          <a:lstStyle/>
          <a:p>
            <a:r>
              <a:rPr lang="ru-RU" dirty="0"/>
              <a:t>На основании </a:t>
            </a:r>
            <a:r>
              <a:rPr lang="ru-RU" b="1" dirty="0"/>
              <a:t>п.11 ст.13 273-ФЗ </a:t>
            </a:r>
            <a:r>
              <a:rPr lang="ru-RU" dirty="0"/>
              <a:t>Министерством образования и науки Российской Федерации издан</a:t>
            </a:r>
            <a:r>
              <a:rPr lang="ru-RU" b="1" dirty="0"/>
              <a:t> приказ от 29.08.2013 №1008 "Об утверждении Порядка организации и осуществления образовательной деятельности по дополнительным общеобразовательным программам" (далее – Порядок). </a:t>
            </a:r>
            <a:r>
              <a:rPr lang="ru-RU" dirty="0"/>
              <a:t>Данный приказ отменяет действие Типового положения об образовательном учреждении дополнительного образования детей с момента вступления документа в силу (с 22.12.2013 года).</a:t>
            </a:r>
          </a:p>
          <a:p>
            <a:r>
              <a:rPr lang="ru-RU" dirty="0"/>
              <a:t>Данный Порядок</a:t>
            </a:r>
            <a:r>
              <a:rPr lang="ru-RU" b="1" dirty="0"/>
              <a:t> (ст.2 Порядка</a:t>
            </a:r>
            <a:r>
              <a:rPr lang="ru-RU" dirty="0"/>
              <a:t>)</a:t>
            </a:r>
            <a:r>
              <a:rPr lang="ru-RU" b="1" dirty="0"/>
              <a:t> является обязательным </a:t>
            </a:r>
            <a:r>
              <a:rPr lang="ru-RU" dirty="0"/>
              <a:t>для организаций, осуществляющих образовательную деятельность и реализующих дополнительные общеобразовательные программы (дополнительные общеразвивающие программы и дополнительные предпрофессиональные программы</a:t>
            </a:r>
            <a:r>
              <a:rPr lang="ru-RU" dirty="0" smtClean="0"/>
              <a:t>).</a:t>
            </a:r>
            <a:endParaRPr lang="ru-RU" dirty="0"/>
          </a:p>
        </p:txBody>
      </p:sp>
    </p:spTree>
    <p:extLst>
      <p:ext uri="{BB962C8B-B14F-4D97-AF65-F5344CB8AC3E}">
        <p14:creationId xmlns:p14="http://schemas.microsoft.com/office/powerpoint/2010/main" val="17317074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1. Нормативно-правовые основания проектирования дополнительных общеобразовательных общеразвивающих </a:t>
            </a:r>
            <a:r>
              <a:rPr lang="ru-RU" sz="3200" b="1" dirty="0" smtClean="0"/>
              <a:t>программ (содержание)</a:t>
            </a:r>
            <a:endParaRPr lang="ru-RU" sz="3200" dirty="0"/>
          </a:p>
        </p:txBody>
      </p:sp>
      <p:sp>
        <p:nvSpPr>
          <p:cNvPr id="3" name="Объект 2"/>
          <p:cNvSpPr>
            <a:spLocks noGrp="1"/>
          </p:cNvSpPr>
          <p:nvPr>
            <p:ph idx="1"/>
          </p:nvPr>
        </p:nvSpPr>
        <p:spPr>
          <a:xfrm>
            <a:off x="695458" y="1845235"/>
            <a:ext cx="11372046" cy="4697233"/>
          </a:xfrm>
        </p:spPr>
        <p:txBody>
          <a:bodyPr>
            <a:normAutofit fontScale="55000" lnSpcReduction="20000"/>
          </a:bodyPr>
          <a:lstStyle/>
          <a:p>
            <a:r>
              <a:rPr lang="ru-RU" dirty="0"/>
              <a:t>Согласно</a:t>
            </a:r>
            <a:r>
              <a:rPr lang="ru-RU" b="1" dirty="0"/>
              <a:t> ст.3 Порядка, </a:t>
            </a:r>
            <a:r>
              <a:rPr lang="ru-RU" dirty="0"/>
              <a:t>что находит отражение в целевых установках образовательной программы, образовательная деятельность по дополнительным общеобразовательным программам должна быть направлена на:</a:t>
            </a:r>
          </a:p>
          <a:p>
            <a:pPr lvl="0"/>
            <a:r>
              <a:rPr lang="ru-RU" dirty="0"/>
              <a:t>формирование и развитие творческих способностей учащихся;</a:t>
            </a:r>
          </a:p>
          <a:p>
            <a:pPr lvl="0"/>
            <a:r>
              <a:rPr lang="ru-RU" dirty="0"/>
              <a:t>удовлетворение индивидуальных потребностей учащихся в интеллектуальном, художественно-эстетическом, нравственном и интеллектуальном развитии, а также в занятиях физической культурой и спортом;</a:t>
            </a:r>
          </a:p>
          <a:p>
            <a:pPr lvl="0"/>
            <a:r>
              <a:rPr lang="ru-RU" dirty="0"/>
              <a:t>формирование культуры здорового и безопасного образа жизни, укрепление здоровья учащихся;</a:t>
            </a:r>
          </a:p>
          <a:p>
            <a:pPr lvl="0"/>
            <a:r>
              <a:rPr lang="ru-RU" dirty="0"/>
              <a:t>обеспечение духовно-нравственного, гражданско-патриотического, военно-патриотического, трудового воспитания учащихся;</a:t>
            </a:r>
          </a:p>
          <a:p>
            <a:pPr lvl="0"/>
            <a:r>
              <a:rPr lang="ru-RU" dirty="0"/>
              <a:t>выявление, развитие и поддержку талантливых учащихся, а также лиц, проявивших выдающиеся способности;</a:t>
            </a:r>
          </a:p>
          <a:p>
            <a:pPr lvl="0"/>
            <a:r>
              <a:rPr lang="ru-RU" dirty="0"/>
              <a:t>профессиональную ориентацию учащихся;</a:t>
            </a:r>
          </a:p>
          <a:p>
            <a:pPr lvl="0"/>
            <a:r>
              <a:rPr lang="ru-RU" dirty="0"/>
              <a:t>создание и обеспечение необходимых условий для личностного развития, укрепление здоровья, профессионального самоопределения и творческого труда учащихся;</a:t>
            </a:r>
          </a:p>
          <a:p>
            <a:pPr lvl="0"/>
            <a:r>
              <a:rPr lang="ru-RU" dirty="0"/>
              <a:t>подготовку спортивного резерва и спортсменов высокого класса в соответствии с федеральными стандартами спортивной подготовки, в том числе из числа учащихся с ограниченными возможностями здоровья, детей-инвалидов и инвалидов;</a:t>
            </a:r>
          </a:p>
          <a:p>
            <a:pPr lvl="0"/>
            <a:r>
              <a:rPr lang="ru-RU" dirty="0"/>
              <a:t>социализацию и адаптацию учащихся к жизни в обществе;</a:t>
            </a:r>
          </a:p>
          <a:p>
            <a:pPr lvl="0"/>
            <a:r>
              <a:rPr lang="ru-RU" dirty="0"/>
              <a:t>формирование общей культуры учащихся;</a:t>
            </a:r>
          </a:p>
          <a:p>
            <a:pPr lvl="0"/>
            <a:r>
              <a:rPr lang="ru-RU" dirty="0"/>
              <a:t>удовлетворение иных образовательных потребностей и интересов учащихся, не противоречащих законодательству Российской Федерации, осуществляемых за пределами федеральных государственных образовательных стандартов и федеральных государственных требований.</a:t>
            </a:r>
          </a:p>
          <a:p>
            <a:r>
              <a:rPr lang="ru-RU" b="1" dirty="0">
                <a:solidFill>
                  <a:srgbClr val="FF0000"/>
                </a:solidFill>
              </a:rPr>
              <a:t>Данный перечень приведен полностью и является исчерпывающим.</a:t>
            </a:r>
            <a:endParaRPr lang="ru-RU" dirty="0">
              <a:solidFill>
                <a:srgbClr val="FF0000"/>
              </a:solidFill>
            </a:endParaRPr>
          </a:p>
          <a:p>
            <a:endParaRPr lang="ru-RU" dirty="0"/>
          </a:p>
        </p:txBody>
      </p:sp>
    </p:spTree>
    <p:extLst>
      <p:ext uri="{BB962C8B-B14F-4D97-AF65-F5344CB8AC3E}">
        <p14:creationId xmlns:p14="http://schemas.microsoft.com/office/powerpoint/2010/main" val="22462988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t>Раздел 1. Нормативно-правовые основания проектирования дополнительных общеобразовательных общеразвивающих </a:t>
            </a:r>
            <a:r>
              <a:rPr lang="ru-RU" sz="3200" b="1" dirty="0" smtClean="0"/>
              <a:t>программ (содержание)</a:t>
            </a:r>
            <a:endParaRPr lang="ru-RU" sz="3200" dirty="0"/>
          </a:p>
        </p:txBody>
      </p:sp>
      <p:sp>
        <p:nvSpPr>
          <p:cNvPr id="3" name="Объект 2"/>
          <p:cNvSpPr>
            <a:spLocks noGrp="1"/>
          </p:cNvSpPr>
          <p:nvPr>
            <p:ph idx="1"/>
          </p:nvPr>
        </p:nvSpPr>
        <p:spPr>
          <a:xfrm>
            <a:off x="695458" y="1845235"/>
            <a:ext cx="11372046" cy="4697233"/>
          </a:xfrm>
        </p:spPr>
        <p:txBody>
          <a:bodyPr>
            <a:normAutofit lnSpcReduction="10000"/>
          </a:bodyPr>
          <a:lstStyle/>
          <a:p>
            <a:r>
              <a:rPr lang="ru-RU" dirty="0">
                <a:solidFill>
                  <a:srgbClr val="FF0000"/>
                </a:solidFill>
              </a:rPr>
              <a:t>При составлении учебно-тематических планов, режима работы объединений и педагогических работников необходимо учитывать </a:t>
            </a:r>
            <a:r>
              <a:rPr lang="ru-RU" b="1" dirty="0">
                <a:solidFill>
                  <a:srgbClr val="FF0000"/>
                </a:solidFill>
              </a:rPr>
              <a:t>ст.6 Порядка</a:t>
            </a:r>
            <a:r>
              <a:rPr lang="ru-RU" dirty="0">
                <a:solidFill>
                  <a:srgbClr val="FF0000"/>
                </a:solidFill>
              </a:rPr>
              <a:t>: "Организации, осуществляющие образовательную деятельность, реализуют дополнительные общеобразовательные программы в течение </a:t>
            </a:r>
            <a:r>
              <a:rPr lang="ru-RU" u="sng" dirty="0">
                <a:solidFill>
                  <a:srgbClr val="FF0000"/>
                </a:solidFill>
              </a:rPr>
              <a:t>всего календарного года</a:t>
            </a:r>
            <a:r>
              <a:rPr lang="ru-RU" dirty="0">
                <a:solidFill>
                  <a:srgbClr val="FF0000"/>
                </a:solidFill>
              </a:rPr>
              <a:t>, включая каникулярное время".</a:t>
            </a:r>
          </a:p>
          <a:p>
            <a:r>
              <a:rPr lang="ru-RU" b="1" dirty="0"/>
              <a:t>Ст.9 Порядка</a:t>
            </a:r>
            <a:r>
              <a:rPr lang="ru-RU" dirty="0"/>
              <a:t> содержит перечисление направленностей (определяющих содержание дополнительных общеобразовательных программ): "Занятия в объединениях могут проводиться по дополнительным общеобразовательным программам различной направленности </a:t>
            </a:r>
            <a:r>
              <a:rPr lang="ru-RU" b="1" dirty="0"/>
              <a:t>(технической, естественнонаучной, физкультурно-спортивной, художественной, туристско-краеведческой, социально-педагогической)</a:t>
            </a:r>
            <a:r>
              <a:rPr lang="ru-RU" dirty="0"/>
              <a:t>". </a:t>
            </a:r>
          </a:p>
          <a:p>
            <a:endParaRPr lang="ru-RU" dirty="0"/>
          </a:p>
        </p:txBody>
      </p:sp>
    </p:spTree>
    <p:extLst>
      <p:ext uri="{BB962C8B-B14F-4D97-AF65-F5344CB8AC3E}">
        <p14:creationId xmlns:p14="http://schemas.microsoft.com/office/powerpoint/2010/main" val="654425144"/>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TotalTime>
  <Words>4214</Words>
  <Application>Microsoft Office PowerPoint</Application>
  <PresentationFormat>Широкоэкранный</PresentationFormat>
  <Paragraphs>604</Paragraphs>
  <Slides>32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32</vt:i4>
      </vt:variant>
    </vt:vector>
  </HeadingPairs>
  <TitlesOfParts>
    <vt:vector size="37" baseType="lpstr">
      <vt:lpstr>Arial</vt:lpstr>
      <vt:lpstr>Calibri</vt:lpstr>
      <vt:lpstr>Calibri Light</vt:lpstr>
      <vt:lpstr>Times New Roman</vt:lpstr>
      <vt:lpstr>Тема Office</vt:lpstr>
      <vt:lpstr>МЕТОДИЧЕСКИЕ РЕКОМЕНДАЦИИ ПО ПРОЕКТИРОВАНИЮ ДОПОЛНИТЕЛЬНЫХ ОБЩЕОБРАЗОВАТЕЛЬНЫХ ОБЩЕРАЗВИВАЮЩИХ ПРОГРАММ </vt:lpstr>
      <vt:lpstr>Раздел 1. Нормативно-правовые основания проектирования дополнительных общеобразовательных общеразвивающих программ</vt:lpstr>
      <vt:lpstr>Раздел 1. Нормативно-правовые основания проектирования дополнительных общеобразовательных общеразвивающих программ</vt:lpstr>
      <vt:lpstr>Раздел 1. Нормативно-правовые основания проектирования дополнительных общеобразовательных общеразвивающих программ</vt:lpstr>
      <vt:lpstr>Раздел 1. Нормативно-правовые основания проектирования дополнительных общеобразовательных общеразвивающих программ</vt:lpstr>
      <vt:lpstr>Раздел 1. Нормативно-правовые основания проектирования дополнительных общеобразовательных общеразвивающих программ (классификация)</vt:lpstr>
      <vt:lpstr>Раздел 1. Нормативно-правовые основания проектирования дополнительных общеобразовательных общеразвивающих программ (содержание)</vt:lpstr>
      <vt:lpstr>Раздел 1. Нормативно-правовые основания проектирования дополнительных общеобразовательных общеразвивающих программ (содержание)</vt:lpstr>
      <vt:lpstr>Раздел 1. Нормативно-правовые основания проектирования дополнительных общеобразовательных общеразвивающих программ (содержание)</vt:lpstr>
      <vt:lpstr>Раздел 1. Нормативно-правовые основания проектирования дополнительных общеобразовательных общеразвивающих программ (требования к реализации ДООП)</vt:lpstr>
      <vt:lpstr>Раздел 1. Нормативно-правовые основания проектирования дополнительных общеобразовательных общеразвивающих программ (требования к реализации ДООП)</vt:lpstr>
      <vt:lpstr>Раздел 1. Нормативно-правовые основания проектирования дополнительных общеобразовательных общеразвивающих программ (требования к реализации ДООП)</vt:lpstr>
      <vt:lpstr>Раздел 1. Нормативно-правовые основания проектирования дополнительных общеобразовательных общеразвивающих программ (требования к реализации ДООП)</vt:lpstr>
      <vt:lpstr>Раздел 1. Нормативно-правовые основания проектирования дополнительных общеобразовательных общеразвивающих программ (требования к реализации ДООП)</vt:lpstr>
      <vt:lpstr>Раздел 2. Технологические аспекты проектирования дополнительных общеобразовательных общеразвивающих программ</vt:lpstr>
      <vt:lpstr>Раздел 2. Технологические аспекты проектирования дополнительных общеобразовательных общеразвивающих программ</vt:lpstr>
      <vt:lpstr>Раздел 2. Технологические аспекты проектирования дополнительных общеобразовательных общеразвивающих программ</vt:lpstr>
      <vt:lpstr>Раздел 2. Технологические аспекты проектирования дополнительных общеобразовательных общеразвивающих программ</vt:lpstr>
      <vt:lpstr>Раздел 2. Технологические аспекты проектирования дополнительных общеобразовательных общеразвивающих программ</vt:lpstr>
      <vt:lpstr>Раздел 2. Технологические аспекты проектирования дополнительных общеобразовательных общеразвивающих программ</vt:lpstr>
      <vt:lpstr>Раздел 2. Технологические аспекты проектирования дополнительных общеобразовательных общеразвивающих программ</vt:lpstr>
      <vt:lpstr>Раздел 2. Технологические аспекты проектирования дополнительных общеобразовательных общеразвивающих программ</vt:lpstr>
      <vt:lpstr>Раздел 2. Технологические аспекты проектирования дополнительных общеобразовательных общеразвивающих программ</vt:lpstr>
      <vt:lpstr>Раздел 2. Технологические аспекты проектирования дополнительных общеобразовательных общеразвивающих программ</vt:lpstr>
      <vt:lpstr>Раздел 2. Технологические аспекты проектирования дополнительных общеобразовательных общеразвивающих программ</vt:lpstr>
      <vt:lpstr>Раздел 2. Технологические аспекты проектирования дополнительных общеобразовательных общеразвивающих программ</vt:lpstr>
      <vt:lpstr>Презентация PowerPoint</vt:lpstr>
      <vt:lpstr>Презентация PowerPoint</vt:lpstr>
      <vt:lpstr>Презентация PowerPoint</vt:lpstr>
      <vt:lpstr>Пример составления рабочей программы (учебно-тематического плана) Рабочая программа 1 года обучения:</vt:lpstr>
      <vt:lpstr>Пример оформления оценочных материалов: </vt:lpstr>
      <vt:lpstr>Пример оформления оценочных материалов: </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Пользователь</cp:lastModifiedBy>
  <cp:revision>10</cp:revision>
  <dcterms:created xsi:type="dcterms:W3CDTF">2016-01-17T19:56:51Z</dcterms:created>
  <dcterms:modified xsi:type="dcterms:W3CDTF">2016-05-05T10:04:17Z</dcterms:modified>
</cp:coreProperties>
</file>