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81" r:id="rId8"/>
    <p:sldId id="262" r:id="rId9"/>
    <p:sldId id="263" r:id="rId10"/>
    <p:sldId id="264" r:id="rId11"/>
    <p:sldId id="265" r:id="rId12"/>
    <p:sldId id="266" r:id="rId13"/>
    <p:sldId id="267" r:id="rId14"/>
    <p:sldId id="283" r:id="rId15"/>
    <p:sldId id="268" r:id="rId16"/>
    <p:sldId id="269" r:id="rId17"/>
    <p:sldId id="270" r:id="rId18"/>
    <p:sldId id="271" r:id="rId19"/>
    <p:sldId id="272" r:id="rId20"/>
    <p:sldId id="273" r:id="rId21"/>
    <p:sldId id="277" r:id="rId22"/>
    <p:sldId id="276" r:id="rId23"/>
    <p:sldId id="274" r:id="rId24"/>
    <p:sldId id="275" r:id="rId25"/>
    <p:sldId id="278" r:id="rId26"/>
    <p:sldId id="279" r:id="rId27"/>
    <p:sldId id="284" r:id="rId28"/>
    <p:sldId id="280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2402"/>
    <a:srgbClr val="145A06"/>
    <a:srgbClr val="1E8909"/>
    <a:srgbClr val="529549"/>
    <a:srgbClr val="071E02"/>
    <a:srgbClr val="41054B"/>
    <a:srgbClr val="6C097D"/>
    <a:srgbClr val="990CB0"/>
    <a:srgbClr val="834896"/>
    <a:srgbClr val="1A02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40" d="100"/>
          <a:sy n="40" d="100"/>
        </p:scale>
        <p:origin x="2582" y="10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846CA-B2D5-42AE-B654-96BF48E6E115}" type="datetimeFigureOut">
              <a:rPr lang="ru-RU" smtClean="0"/>
              <a:t>30.10.2024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8AFBF-96A3-424B-984B-F0C112C06D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045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846CA-B2D5-42AE-B654-96BF48E6E115}" type="datetimeFigureOut">
              <a:rPr lang="ru-RU" smtClean="0"/>
              <a:t>30.10.2024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8AFBF-96A3-424B-984B-F0C112C06D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429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846CA-B2D5-42AE-B654-96BF48E6E115}" type="datetimeFigureOut">
              <a:rPr lang="ru-RU" smtClean="0"/>
              <a:t>30.10.2024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8AFBF-96A3-424B-984B-F0C112C06D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383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846CA-B2D5-42AE-B654-96BF48E6E115}" type="datetimeFigureOut">
              <a:rPr lang="ru-RU" smtClean="0"/>
              <a:t>30.10.2024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8AFBF-96A3-424B-984B-F0C112C06D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129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846CA-B2D5-42AE-B654-96BF48E6E115}" type="datetimeFigureOut">
              <a:rPr lang="ru-RU" smtClean="0"/>
              <a:t>30.10.2024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8AFBF-96A3-424B-984B-F0C112C06D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254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846CA-B2D5-42AE-B654-96BF48E6E115}" type="datetimeFigureOut">
              <a:rPr lang="ru-RU" smtClean="0"/>
              <a:t>30.10.2024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8AFBF-96A3-424B-984B-F0C112C06D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056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846CA-B2D5-42AE-B654-96BF48E6E115}" type="datetimeFigureOut">
              <a:rPr lang="ru-RU" smtClean="0"/>
              <a:t>30.10.2024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8AFBF-96A3-424B-984B-F0C112C06D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123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846CA-B2D5-42AE-B654-96BF48E6E115}" type="datetimeFigureOut">
              <a:rPr lang="ru-RU" smtClean="0"/>
              <a:t>30.10.2024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8AFBF-96A3-424B-984B-F0C112C06D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87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846CA-B2D5-42AE-B654-96BF48E6E115}" type="datetimeFigureOut">
              <a:rPr lang="ru-RU" smtClean="0"/>
              <a:t>30.10.2024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8AFBF-96A3-424B-984B-F0C112C06D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744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846CA-B2D5-42AE-B654-96BF48E6E115}" type="datetimeFigureOut">
              <a:rPr lang="ru-RU" smtClean="0"/>
              <a:t>30.10.2024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8AFBF-96A3-424B-984B-F0C112C06D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096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846CA-B2D5-42AE-B654-96BF48E6E115}" type="datetimeFigureOut">
              <a:rPr lang="ru-RU" smtClean="0"/>
              <a:t>30.10.2024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8AFBF-96A3-424B-984B-F0C112C06D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053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2846CA-B2D5-42AE-B654-96BF48E6E115}" type="datetimeFigureOut">
              <a:rPr lang="ru-RU" smtClean="0"/>
              <a:t>30.10.2024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8AFBF-96A3-424B-984B-F0C112C06D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563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94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38" r="4475"/>
          <a:stretch/>
        </p:blipFill>
        <p:spPr>
          <a:xfrm>
            <a:off x="-12700" y="0"/>
            <a:ext cx="91567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4044" y="1823710"/>
            <a:ext cx="5942076" cy="40811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48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Формирование </a:t>
            </a:r>
          </a:p>
          <a:p>
            <a:pPr>
              <a:lnSpc>
                <a:spcPct val="90000"/>
              </a:lnSpc>
            </a:pPr>
            <a:r>
              <a:rPr lang="ru-RU" sz="48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вокальных навыков </a:t>
            </a:r>
          </a:p>
          <a:p>
            <a:pPr>
              <a:lnSpc>
                <a:spcPct val="90000"/>
              </a:lnSpc>
            </a:pPr>
            <a:r>
              <a:rPr lang="ru-RU" sz="48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на занятиях </a:t>
            </a:r>
          </a:p>
          <a:p>
            <a:pPr>
              <a:lnSpc>
                <a:spcPct val="90000"/>
              </a:lnSpc>
            </a:pPr>
            <a:r>
              <a:rPr lang="ru-RU" sz="48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ритмического </a:t>
            </a:r>
          </a:p>
          <a:p>
            <a:pPr>
              <a:lnSpc>
                <a:spcPct val="90000"/>
              </a:lnSpc>
            </a:pPr>
            <a:r>
              <a:rPr lang="ru-RU" sz="48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аккомпанемента </a:t>
            </a:r>
          </a:p>
          <a:p>
            <a:pPr>
              <a:lnSpc>
                <a:spcPct val="90000"/>
              </a:lnSpc>
            </a:pPr>
            <a:r>
              <a:rPr lang="ru-RU" sz="48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на гитаре</a:t>
            </a:r>
            <a:endParaRPr lang="ru-RU" sz="4800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42541" y="272963"/>
            <a:ext cx="65207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n>
                  <a:solidFill>
                    <a:srgbClr val="021D1A"/>
                  </a:solidFill>
                </a:ln>
                <a:solidFill>
                  <a:srgbClr val="021D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МБУ ДО «Дворец детского творчества»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44" y="83524"/>
            <a:ext cx="1153755" cy="14253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37841" y="6322467"/>
            <a:ext cx="3717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 smtClean="0">
                <a:ln>
                  <a:solidFill>
                    <a:srgbClr val="021D1A"/>
                  </a:solidFill>
                </a:ln>
                <a:solidFill>
                  <a:srgbClr val="021D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г.Дзержинск</a:t>
            </a:r>
            <a:r>
              <a:rPr lang="ru-RU" sz="2400" dirty="0" smtClean="0">
                <a:ln>
                  <a:solidFill>
                    <a:srgbClr val="021D1A"/>
                  </a:solidFill>
                </a:ln>
                <a:solidFill>
                  <a:srgbClr val="021D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30.10.2024г.</a:t>
            </a:r>
          </a:p>
        </p:txBody>
      </p:sp>
    </p:spTree>
    <p:extLst>
      <p:ext uri="{BB962C8B-B14F-4D97-AF65-F5344CB8AC3E}">
        <p14:creationId xmlns:p14="http://schemas.microsoft.com/office/powerpoint/2010/main" val="284762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accent1">
                <a:lumMod val="5000"/>
                <a:lumOff val="95000"/>
                <a:alpha val="80000"/>
              </a:schemeClr>
            </a:gs>
            <a:gs pos="56000">
              <a:srgbClr val="484896"/>
            </a:gs>
            <a:gs pos="67000">
              <a:srgbClr val="091E85"/>
            </a:gs>
            <a:gs pos="81000">
              <a:srgbClr val="02071E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32493" y="4114800"/>
            <a:ext cx="8644807" cy="2400300"/>
          </a:xfrm>
          <a:prstGeom prst="rect">
            <a:avLst/>
          </a:prstGeom>
          <a:solidFill>
            <a:schemeClr val="bg1"/>
          </a:solidFill>
          <a:effectLst>
            <a:glow rad="127000">
              <a:srgbClr val="091E85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663700" y="226052"/>
            <a:ext cx="7353300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Формирование вокальных навыков на занятиях </a:t>
            </a:r>
          </a:p>
          <a:p>
            <a:pPr algn="ctr">
              <a:lnSpc>
                <a:spcPct val="90000"/>
              </a:lnSpc>
            </a:pPr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ритмического аккомпанемента на гитаре</a:t>
            </a:r>
          </a:p>
          <a:p>
            <a:pPr algn="ctr">
              <a:lnSpc>
                <a:spcPct val="90000"/>
              </a:lnSpc>
            </a:pP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(МБУ ДО «Дворец детского творчества», </a:t>
            </a:r>
            <a:r>
              <a:rPr lang="ru-RU" i="1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г.Дзержинск</a:t>
            </a: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30.10.2024г.)</a:t>
            </a:r>
            <a:endParaRPr lang="ru-RU" i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44" y="83524"/>
            <a:ext cx="1153755" cy="142531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2493" y="1508842"/>
            <a:ext cx="87845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rgbClr val="091E85"/>
                  </a:solidFill>
                </a:ln>
                <a:solidFill>
                  <a:srgbClr val="091E85"/>
                </a:solidFill>
                <a:effectLst>
                  <a:glow rad="2159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ДИКЦИЯ И </a:t>
            </a:r>
          </a:p>
          <a:p>
            <a:pPr algn="ctr"/>
            <a:r>
              <a:rPr lang="ru-RU" sz="4800" b="1" dirty="0" smtClean="0">
                <a:ln>
                  <a:solidFill>
                    <a:srgbClr val="091E85"/>
                  </a:solidFill>
                </a:ln>
                <a:solidFill>
                  <a:srgbClr val="091E85"/>
                </a:solidFill>
                <a:effectLst>
                  <a:glow rad="2159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АРТИКУЛЯЦИЯ</a:t>
            </a:r>
            <a:endParaRPr lang="ru-RU" sz="4800" b="1" dirty="0">
              <a:ln>
                <a:solidFill>
                  <a:srgbClr val="091E85"/>
                </a:solidFill>
              </a:ln>
              <a:solidFill>
                <a:srgbClr val="091E85"/>
              </a:solidFill>
              <a:effectLst>
                <a:glow rad="2159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6831" y="3055025"/>
            <a:ext cx="74158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60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091E85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Скороговорки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2493" y="4253121"/>
            <a:ext cx="860670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>
                <a:ln>
                  <a:solidFill>
                    <a:srgbClr val="091E85"/>
                  </a:solidFill>
                </a:ln>
                <a:solidFill>
                  <a:srgbClr val="091E8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Потребитель употребляет товары потребления, готовые к употреблению</a:t>
            </a:r>
          </a:p>
        </p:txBody>
      </p:sp>
    </p:spTree>
    <p:extLst>
      <p:ext uri="{BB962C8B-B14F-4D97-AF65-F5344CB8AC3E}">
        <p14:creationId xmlns:p14="http://schemas.microsoft.com/office/powerpoint/2010/main" val="53034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accent1">
                <a:lumMod val="5000"/>
                <a:lumOff val="95000"/>
                <a:alpha val="80000"/>
              </a:schemeClr>
            </a:gs>
            <a:gs pos="56000">
              <a:srgbClr val="484896"/>
            </a:gs>
            <a:gs pos="67000">
              <a:srgbClr val="091E85"/>
            </a:gs>
            <a:gs pos="81000">
              <a:srgbClr val="02071E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32493" y="4114800"/>
            <a:ext cx="8644807" cy="2400300"/>
          </a:xfrm>
          <a:prstGeom prst="rect">
            <a:avLst/>
          </a:prstGeom>
          <a:solidFill>
            <a:schemeClr val="bg1"/>
          </a:solidFill>
          <a:effectLst>
            <a:glow rad="127000">
              <a:srgbClr val="091E85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663700" y="226052"/>
            <a:ext cx="7353300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Формирование вокальных навыков на занятиях </a:t>
            </a:r>
          </a:p>
          <a:p>
            <a:pPr algn="ctr">
              <a:lnSpc>
                <a:spcPct val="90000"/>
              </a:lnSpc>
            </a:pPr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ритмического аккомпанемента на гитаре</a:t>
            </a:r>
          </a:p>
          <a:p>
            <a:pPr algn="ctr">
              <a:lnSpc>
                <a:spcPct val="90000"/>
              </a:lnSpc>
            </a:pP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(МБУ ДО «Дворец детского творчества», </a:t>
            </a:r>
            <a:r>
              <a:rPr lang="ru-RU" i="1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г.Дзержинск</a:t>
            </a: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30.10.2024г.)</a:t>
            </a:r>
            <a:endParaRPr lang="ru-RU" i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44" y="83524"/>
            <a:ext cx="1153755" cy="142531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2493" y="1508842"/>
            <a:ext cx="87845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rgbClr val="091E85"/>
                  </a:solidFill>
                </a:ln>
                <a:solidFill>
                  <a:srgbClr val="091E85"/>
                </a:solidFill>
                <a:effectLst>
                  <a:glow rad="2159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ДИКЦИЯ И </a:t>
            </a:r>
          </a:p>
          <a:p>
            <a:pPr algn="ctr"/>
            <a:r>
              <a:rPr lang="ru-RU" sz="4800" b="1" dirty="0" smtClean="0">
                <a:ln>
                  <a:solidFill>
                    <a:srgbClr val="091E85"/>
                  </a:solidFill>
                </a:ln>
                <a:solidFill>
                  <a:srgbClr val="091E85"/>
                </a:solidFill>
                <a:effectLst>
                  <a:glow rad="2159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АРТИКУЛЯЦИЯ</a:t>
            </a:r>
            <a:endParaRPr lang="ru-RU" sz="4800" b="1" dirty="0">
              <a:ln>
                <a:solidFill>
                  <a:srgbClr val="091E85"/>
                </a:solidFill>
              </a:ln>
              <a:solidFill>
                <a:srgbClr val="091E85"/>
              </a:solidFill>
              <a:effectLst>
                <a:glow rad="2159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6831" y="3055025"/>
            <a:ext cx="74158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60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091E85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Скороговорки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2493" y="4253121"/>
            <a:ext cx="860670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ln>
                  <a:solidFill>
                    <a:srgbClr val="091E85"/>
                  </a:solidFill>
                </a:ln>
                <a:solidFill>
                  <a:srgbClr val="091E8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Фальсификаторы-факиры финифть фарфором заменили</a:t>
            </a:r>
            <a:endParaRPr lang="ru-RU" sz="4400" b="1" i="1" dirty="0">
              <a:ln>
                <a:solidFill>
                  <a:srgbClr val="091E85"/>
                </a:solidFill>
              </a:ln>
              <a:solidFill>
                <a:srgbClr val="091E8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881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accent1">
                <a:lumMod val="5000"/>
                <a:lumOff val="95000"/>
                <a:alpha val="80000"/>
              </a:schemeClr>
            </a:gs>
            <a:gs pos="56000">
              <a:srgbClr val="484896"/>
            </a:gs>
            <a:gs pos="67000">
              <a:srgbClr val="091E85"/>
            </a:gs>
            <a:gs pos="81000">
              <a:srgbClr val="02071E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32493" y="4114800"/>
            <a:ext cx="8644807" cy="2400300"/>
          </a:xfrm>
          <a:prstGeom prst="rect">
            <a:avLst/>
          </a:prstGeom>
          <a:solidFill>
            <a:schemeClr val="bg1"/>
          </a:solidFill>
          <a:effectLst>
            <a:glow rad="127000">
              <a:srgbClr val="091E85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663700" y="226052"/>
            <a:ext cx="7353300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Формирование вокальных навыков на занятиях </a:t>
            </a:r>
          </a:p>
          <a:p>
            <a:pPr algn="ctr">
              <a:lnSpc>
                <a:spcPct val="90000"/>
              </a:lnSpc>
            </a:pPr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ритмического аккомпанемента на гитаре</a:t>
            </a:r>
          </a:p>
          <a:p>
            <a:pPr algn="ctr">
              <a:lnSpc>
                <a:spcPct val="90000"/>
              </a:lnSpc>
            </a:pP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(МБУ ДО «Дворец детского творчества», </a:t>
            </a:r>
            <a:r>
              <a:rPr lang="ru-RU" i="1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г.Дзержинск</a:t>
            </a: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30.10.2024г.)</a:t>
            </a:r>
            <a:endParaRPr lang="ru-RU" i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44" y="83524"/>
            <a:ext cx="1153755" cy="142531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2493" y="1508842"/>
            <a:ext cx="87845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rgbClr val="091E85"/>
                  </a:solidFill>
                </a:ln>
                <a:solidFill>
                  <a:srgbClr val="091E85"/>
                </a:solidFill>
                <a:effectLst>
                  <a:glow rad="2159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ДИКЦИЯ И </a:t>
            </a:r>
          </a:p>
          <a:p>
            <a:pPr algn="ctr"/>
            <a:r>
              <a:rPr lang="ru-RU" sz="4800" b="1" dirty="0" smtClean="0">
                <a:ln>
                  <a:solidFill>
                    <a:srgbClr val="091E85"/>
                  </a:solidFill>
                </a:ln>
                <a:solidFill>
                  <a:srgbClr val="091E85"/>
                </a:solidFill>
                <a:effectLst>
                  <a:glow rad="2159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АРТИКУЛЯЦИЯ</a:t>
            </a:r>
            <a:endParaRPr lang="ru-RU" sz="4800" b="1" dirty="0">
              <a:ln>
                <a:solidFill>
                  <a:srgbClr val="091E85"/>
                </a:solidFill>
              </a:ln>
              <a:solidFill>
                <a:srgbClr val="091E85"/>
              </a:solidFill>
              <a:effectLst>
                <a:glow rad="2159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6831" y="3055025"/>
            <a:ext cx="74158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60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091E85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Скороговорки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2493" y="4253121"/>
            <a:ext cx="86067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000" b="1" i="1" dirty="0" smtClean="0">
                <a:ln>
                  <a:solidFill>
                    <a:srgbClr val="091E85"/>
                  </a:solidFill>
                </a:ln>
                <a:solidFill>
                  <a:srgbClr val="091E8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Милый лиловый мим и бледный меланхоличный клоун умори-тельной мимикой вымаливали аплодисменты поклонников</a:t>
            </a:r>
            <a:endParaRPr lang="ru-RU" sz="4000" b="1" i="1" dirty="0">
              <a:ln>
                <a:solidFill>
                  <a:srgbClr val="091E85"/>
                </a:solidFill>
              </a:ln>
              <a:solidFill>
                <a:srgbClr val="091E8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3244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94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38" r="4475"/>
          <a:stretch/>
        </p:blipFill>
        <p:spPr>
          <a:xfrm>
            <a:off x="-12700" y="0"/>
            <a:ext cx="91567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4044" y="1823710"/>
            <a:ext cx="5942076" cy="40811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48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Формирование </a:t>
            </a:r>
          </a:p>
          <a:p>
            <a:pPr>
              <a:lnSpc>
                <a:spcPct val="90000"/>
              </a:lnSpc>
            </a:pPr>
            <a:r>
              <a:rPr lang="ru-RU" sz="48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вокальных навыков </a:t>
            </a:r>
          </a:p>
          <a:p>
            <a:pPr>
              <a:lnSpc>
                <a:spcPct val="90000"/>
              </a:lnSpc>
            </a:pPr>
            <a:r>
              <a:rPr lang="ru-RU" sz="48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на занятиях </a:t>
            </a:r>
          </a:p>
          <a:p>
            <a:pPr>
              <a:lnSpc>
                <a:spcPct val="90000"/>
              </a:lnSpc>
            </a:pPr>
            <a:r>
              <a:rPr lang="ru-RU" sz="48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ритмического </a:t>
            </a:r>
          </a:p>
          <a:p>
            <a:pPr>
              <a:lnSpc>
                <a:spcPct val="90000"/>
              </a:lnSpc>
            </a:pPr>
            <a:r>
              <a:rPr lang="ru-RU" sz="48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аккомпанемента </a:t>
            </a:r>
          </a:p>
          <a:p>
            <a:pPr>
              <a:lnSpc>
                <a:spcPct val="90000"/>
              </a:lnSpc>
            </a:pPr>
            <a:r>
              <a:rPr lang="ru-RU" sz="48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на гитаре</a:t>
            </a:r>
            <a:endParaRPr lang="ru-RU" sz="4800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42541" y="272963"/>
            <a:ext cx="65207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n>
                  <a:solidFill>
                    <a:srgbClr val="021D1A"/>
                  </a:solidFill>
                </a:ln>
                <a:solidFill>
                  <a:srgbClr val="021D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МБУ ДО «Дворец детского творчества»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44" y="83524"/>
            <a:ext cx="1153755" cy="14253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37841" y="6322467"/>
            <a:ext cx="3717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 smtClean="0">
                <a:ln>
                  <a:solidFill>
                    <a:srgbClr val="021D1A"/>
                  </a:solidFill>
                </a:ln>
                <a:solidFill>
                  <a:srgbClr val="021D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г.Дзержинск</a:t>
            </a:r>
            <a:r>
              <a:rPr lang="ru-RU" sz="2400" dirty="0" smtClean="0">
                <a:ln>
                  <a:solidFill>
                    <a:srgbClr val="021D1A"/>
                  </a:solidFill>
                </a:ln>
                <a:solidFill>
                  <a:srgbClr val="021D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30.10.2024г.</a:t>
            </a:r>
          </a:p>
        </p:txBody>
      </p:sp>
    </p:spTree>
    <p:extLst>
      <p:ext uri="{BB962C8B-B14F-4D97-AF65-F5344CB8AC3E}">
        <p14:creationId xmlns:p14="http://schemas.microsoft.com/office/powerpoint/2010/main" val="53341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38" r="4475"/>
          <a:stretch/>
        </p:blipFill>
        <p:spPr>
          <a:xfrm>
            <a:off x="-12700" y="0"/>
            <a:ext cx="91567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581" y="2351458"/>
            <a:ext cx="8540480" cy="1837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66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Зуева Кира</a:t>
            </a:r>
          </a:p>
          <a:p>
            <a:pPr algn="ctr">
              <a:lnSpc>
                <a:spcPct val="90000"/>
              </a:lnSpc>
            </a:pPr>
            <a:r>
              <a:rPr lang="ru-RU" sz="60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«Солнышко-зёрнышко»</a:t>
            </a:r>
            <a:endParaRPr lang="ru-RU" sz="6000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42541" y="272963"/>
            <a:ext cx="65207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n>
                  <a:solidFill>
                    <a:srgbClr val="021D1A"/>
                  </a:solidFill>
                </a:ln>
                <a:solidFill>
                  <a:srgbClr val="021D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МБУ ДО «Дворец детского творчества»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44" y="83524"/>
            <a:ext cx="1153755" cy="14253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37841" y="6322467"/>
            <a:ext cx="3717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 smtClean="0">
                <a:ln>
                  <a:solidFill>
                    <a:srgbClr val="021D1A"/>
                  </a:solidFill>
                </a:ln>
                <a:solidFill>
                  <a:srgbClr val="021D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г.Дзержинск</a:t>
            </a:r>
            <a:r>
              <a:rPr lang="ru-RU" sz="2400" dirty="0" smtClean="0">
                <a:ln>
                  <a:solidFill>
                    <a:srgbClr val="021D1A"/>
                  </a:solidFill>
                </a:ln>
                <a:solidFill>
                  <a:srgbClr val="021D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30.10.2024г.</a:t>
            </a:r>
          </a:p>
        </p:txBody>
      </p:sp>
    </p:spTree>
    <p:extLst>
      <p:ext uri="{BB962C8B-B14F-4D97-AF65-F5344CB8AC3E}">
        <p14:creationId xmlns:p14="http://schemas.microsoft.com/office/powerpoint/2010/main" val="358663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accent1">
                <a:lumMod val="5000"/>
                <a:lumOff val="95000"/>
                <a:alpha val="80000"/>
              </a:schemeClr>
            </a:gs>
            <a:gs pos="50000">
              <a:srgbClr val="834896"/>
            </a:gs>
            <a:gs pos="67000">
              <a:srgbClr val="990CB0">
                <a:lumMod val="78000"/>
              </a:srgbClr>
            </a:gs>
            <a:gs pos="81000">
              <a:srgbClr val="1A021E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63700" y="226052"/>
            <a:ext cx="7353300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Формирование вокальных навыков на занятиях </a:t>
            </a:r>
          </a:p>
          <a:p>
            <a:pPr algn="ctr">
              <a:lnSpc>
                <a:spcPct val="90000"/>
              </a:lnSpc>
            </a:pPr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ритмического аккомпанемента на гитаре</a:t>
            </a:r>
          </a:p>
          <a:p>
            <a:pPr algn="ctr">
              <a:lnSpc>
                <a:spcPct val="90000"/>
              </a:lnSpc>
            </a:pP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(МБУ ДО «Дворец детского творчества», </a:t>
            </a:r>
            <a:r>
              <a:rPr lang="ru-RU" i="1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г.Дзержинск</a:t>
            </a: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30.10.2024г.)</a:t>
            </a:r>
            <a:endParaRPr lang="ru-RU" i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44" y="83524"/>
            <a:ext cx="1153755" cy="142531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984251" y="2056808"/>
            <a:ext cx="87845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6C097D"/>
                  </a:solidFill>
                </a:ln>
                <a:solidFill>
                  <a:srgbClr val="6C097D"/>
                </a:solidFill>
                <a:effectLst>
                  <a:glow rad="2159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РАСПЕВАНИЕ</a:t>
            </a:r>
            <a:endParaRPr lang="ru-RU" sz="5400" b="1" dirty="0">
              <a:ln>
                <a:solidFill>
                  <a:srgbClr val="6C097D"/>
                </a:solidFill>
              </a:ln>
              <a:solidFill>
                <a:srgbClr val="6C097D"/>
              </a:solidFill>
              <a:effectLst>
                <a:glow rad="2159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671707"/>
            <a:ext cx="681600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0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Правило:</a:t>
            </a:r>
          </a:p>
          <a:p>
            <a:pPr algn="ctr">
              <a:lnSpc>
                <a:spcPct val="150000"/>
              </a:lnSpc>
            </a:pPr>
            <a:r>
              <a:rPr lang="ru-RU" sz="40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НАЧИНАЕМ РАСПЕВАТЬСЯ </a:t>
            </a:r>
          </a:p>
          <a:p>
            <a:pPr algn="ctr">
              <a:lnSpc>
                <a:spcPct val="150000"/>
              </a:lnSpc>
            </a:pPr>
            <a:r>
              <a:rPr lang="ru-RU" sz="40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 СЕРЕДИНЫ ДИАПАЗОНА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3550" y="998306"/>
            <a:ext cx="4375150" cy="6188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780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accent1">
                <a:lumMod val="5000"/>
                <a:lumOff val="95000"/>
                <a:alpha val="80000"/>
              </a:schemeClr>
            </a:gs>
            <a:gs pos="50000">
              <a:srgbClr val="834896"/>
            </a:gs>
            <a:gs pos="67000">
              <a:srgbClr val="990CB0">
                <a:lumMod val="78000"/>
              </a:srgbClr>
            </a:gs>
            <a:gs pos="81000">
              <a:srgbClr val="1A021E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63700" y="226052"/>
            <a:ext cx="7353300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Формирование вокальных навыков на занятиях </a:t>
            </a:r>
          </a:p>
          <a:p>
            <a:pPr algn="ctr">
              <a:lnSpc>
                <a:spcPct val="90000"/>
              </a:lnSpc>
            </a:pPr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ритмического аккомпанемента на гитаре</a:t>
            </a:r>
          </a:p>
          <a:p>
            <a:pPr algn="ctr">
              <a:lnSpc>
                <a:spcPct val="90000"/>
              </a:lnSpc>
            </a:pP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(МБУ ДО «Дворец детского творчества», </a:t>
            </a:r>
            <a:r>
              <a:rPr lang="ru-RU" i="1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г.Дзержинск</a:t>
            </a: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30.10.2024г.)</a:t>
            </a:r>
            <a:endParaRPr lang="ru-RU" i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44" y="83524"/>
            <a:ext cx="1153755" cy="142531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31875" y="1990429"/>
            <a:ext cx="69532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6C097D"/>
                  </a:solidFill>
                </a:ln>
                <a:solidFill>
                  <a:srgbClr val="6C097D"/>
                </a:solidFill>
                <a:effectLst>
                  <a:glow rad="2159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РАСПЕВАНИЕ</a:t>
            </a:r>
            <a:endParaRPr lang="ru-RU" sz="5400" b="1" dirty="0">
              <a:ln>
                <a:solidFill>
                  <a:srgbClr val="6C097D"/>
                </a:solidFill>
              </a:ln>
              <a:solidFill>
                <a:srgbClr val="6C097D"/>
              </a:solidFill>
              <a:effectLst>
                <a:glow rad="2159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171450" y="3704864"/>
            <a:ext cx="9315450" cy="1346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62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МА – МЭ – МИ – МО - МУ</a:t>
            </a:r>
          </a:p>
        </p:txBody>
      </p:sp>
    </p:spTree>
    <p:extLst>
      <p:ext uri="{BB962C8B-B14F-4D97-AF65-F5344CB8AC3E}">
        <p14:creationId xmlns:p14="http://schemas.microsoft.com/office/powerpoint/2010/main" val="457260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accent1">
                <a:lumMod val="5000"/>
                <a:lumOff val="95000"/>
                <a:alpha val="80000"/>
              </a:schemeClr>
            </a:gs>
            <a:gs pos="50000">
              <a:srgbClr val="834896"/>
            </a:gs>
            <a:gs pos="67000">
              <a:srgbClr val="990CB0">
                <a:lumMod val="78000"/>
              </a:srgbClr>
            </a:gs>
            <a:gs pos="81000">
              <a:srgbClr val="1A021E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63700" y="226052"/>
            <a:ext cx="7353300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Формирование вокальных навыков на занятиях </a:t>
            </a:r>
          </a:p>
          <a:p>
            <a:pPr algn="ctr">
              <a:lnSpc>
                <a:spcPct val="90000"/>
              </a:lnSpc>
            </a:pPr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ритмического аккомпанемента на гитаре</a:t>
            </a:r>
          </a:p>
          <a:p>
            <a:pPr algn="ctr">
              <a:lnSpc>
                <a:spcPct val="90000"/>
              </a:lnSpc>
            </a:pP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(МБУ ДО «Дворец детского творчества», </a:t>
            </a:r>
            <a:r>
              <a:rPr lang="ru-RU" i="1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г.Дзержинск</a:t>
            </a: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30.10.2024г.)</a:t>
            </a:r>
            <a:endParaRPr lang="ru-RU" i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44" y="83524"/>
            <a:ext cx="1153755" cy="142531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31875" y="1990429"/>
            <a:ext cx="69532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6C097D"/>
                  </a:solidFill>
                </a:ln>
                <a:solidFill>
                  <a:srgbClr val="6C097D"/>
                </a:solidFill>
                <a:effectLst>
                  <a:glow rad="2159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РАСПЕВАНИЕ</a:t>
            </a:r>
            <a:endParaRPr lang="ru-RU" sz="5400" b="1" dirty="0">
              <a:ln>
                <a:solidFill>
                  <a:srgbClr val="6C097D"/>
                </a:solidFill>
              </a:ln>
              <a:solidFill>
                <a:srgbClr val="6C097D"/>
              </a:solidFill>
              <a:effectLst>
                <a:glow rad="2159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704864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66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ЗА – ЗЭ – ЗИ – ЗО - ЗУ</a:t>
            </a:r>
          </a:p>
        </p:txBody>
      </p:sp>
    </p:spTree>
    <p:extLst>
      <p:ext uri="{BB962C8B-B14F-4D97-AF65-F5344CB8AC3E}">
        <p14:creationId xmlns:p14="http://schemas.microsoft.com/office/powerpoint/2010/main" val="2487726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accent1">
                <a:lumMod val="5000"/>
                <a:lumOff val="95000"/>
                <a:alpha val="80000"/>
              </a:schemeClr>
            </a:gs>
            <a:gs pos="50000">
              <a:srgbClr val="834896"/>
            </a:gs>
            <a:gs pos="67000">
              <a:srgbClr val="990CB0">
                <a:lumMod val="78000"/>
              </a:srgbClr>
            </a:gs>
            <a:gs pos="81000">
              <a:srgbClr val="1A021E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63700" y="226052"/>
            <a:ext cx="7353300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Формирование вокальных навыков на занятиях </a:t>
            </a:r>
          </a:p>
          <a:p>
            <a:pPr algn="ctr">
              <a:lnSpc>
                <a:spcPct val="90000"/>
              </a:lnSpc>
            </a:pPr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ритмического аккомпанемента на гитаре</a:t>
            </a:r>
          </a:p>
          <a:p>
            <a:pPr algn="ctr">
              <a:lnSpc>
                <a:spcPct val="90000"/>
              </a:lnSpc>
            </a:pP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(МБУ ДО «Дворец детского творчества», </a:t>
            </a:r>
            <a:r>
              <a:rPr lang="ru-RU" i="1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г.Дзержинск</a:t>
            </a: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30.10.2024г.)</a:t>
            </a:r>
            <a:endParaRPr lang="ru-RU" i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44" y="83524"/>
            <a:ext cx="1153755" cy="142531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31875" y="1990429"/>
            <a:ext cx="69532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6C097D"/>
                  </a:solidFill>
                </a:ln>
                <a:solidFill>
                  <a:srgbClr val="6C097D"/>
                </a:solidFill>
                <a:effectLst>
                  <a:glow rad="2159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РАСПЕВАНИЕ</a:t>
            </a:r>
            <a:endParaRPr lang="ru-RU" sz="5400" b="1" dirty="0">
              <a:ln>
                <a:solidFill>
                  <a:srgbClr val="6C097D"/>
                </a:solidFill>
              </a:ln>
              <a:solidFill>
                <a:srgbClr val="6C097D"/>
              </a:solidFill>
              <a:effectLst>
                <a:glow rad="2159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63500" y="3671707"/>
            <a:ext cx="9144000" cy="1548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72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Да-а, да-а, да-а, да-а</a:t>
            </a:r>
          </a:p>
        </p:txBody>
      </p:sp>
    </p:spTree>
    <p:extLst>
      <p:ext uri="{BB962C8B-B14F-4D97-AF65-F5344CB8AC3E}">
        <p14:creationId xmlns:p14="http://schemas.microsoft.com/office/powerpoint/2010/main" val="3466508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accent1">
                <a:lumMod val="5000"/>
                <a:lumOff val="95000"/>
                <a:alpha val="80000"/>
              </a:schemeClr>
            </a:gs>
            <a:gs pos="50000">
              <a:srgbClr val="834896"/>
            </a:gs>
            <a:gs pos="67000">
              <a:srgbClr val="990CB0">
                <a:lumMod val="78000"/>
              </a:srgbClr>
            </a:gs>
            <a:gs pos="81000">
              <a:srgbClr val="1A021E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63700" y="226052"/>
            <a:ext cx="7353300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Формирование вокальных навыков на занятиях </a:t>
            </a:r>
          </a:p>
          <a:p>
            <a:pPr algn="ctr">
              <a:lnSpc>
                <a:spcPct val="90000"/>
              </a:lnSpc>
            </a:pPr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ритмического аккомпанемента на гитаре</a:t>
            </a:r>
          </a:p>
          <a:p>
            <a:pPr algn="ctr">
              <a:lnSpc>
                <a:spcPct val="90000"/>
              </a:lnSpc>
            </a:pP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(МБУ ДО «Дворец детского творчества», </a:t>
            </a:r>
            <a:r>
              <a:rPr lang="ru-RU" i="1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г.Дзержинск</a:t>
            </a: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30.10.2024г.)</a:t>
            </a:r>
            <a:endParaRPr lang="ru-RU" i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44" y="83524"/>
            <a:ext cx="1153755" cy="142531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31875" y="1990429"/>
            <a:ext cx="69532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6C097D"/>
                  </a:solidFill>
                </a:ln>
                <a:solidFill>
                  <a:srgbClr val="6C097D"/>
                </a:solidFill>
                <a:effectLst>
                  <a:glow rad="2159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РАСПЕВАНИЕ</a:t>
            </a:r>
            <a:endParaRPr lang="ru-RU" sz="5400" b="1" dirty="0">
              <a:ln>
                <a:solidFill>
                  <a:srgbClr val="6C097D"/>
                </a:solidFill>
              </a:ln>
              <a:solidFill>
                <a:srgbClr val="6C097D"/>
              </a:solidFill>
              <a:effectLst>
                <a:glow rad="2159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079365"/>
            <a:ext cx="9144000" cy="1184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5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Да-ба-да-ба-да-ба-да-ба-да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4264048"/>
            <a:ext cx="9144000" cy="1184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5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Ста-ба-да-ба-да-ба-да-ба-да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5448731"/>
            <a:ext cx="9144000" cy="1184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5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Фа-ба-да-ба-да-ба-да-ба-да</a:t>
            </a:r>
          </a:p>
        </p:txBody>
      </p:sp>
    </p:spTree>
    <p:extLst>
      <p:ext uri="{BB962C8B-B14F-4D97-AF65-F5344CB8AC3E}">
        <p14:creationId xmlns:p14="http://schemas.microsoft.com/office/powerpoint/2010/main" val="1732744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accent1">
                <a:lumMod val="5000"/>
                <a:lumOff val="95000"/>
                <a:alpha val="80000"/>
              </a:schemeClr>
            </a:gs>
            <a:gs pos="56000">
              <a:srgbClr val="4A948F"/>
            </a:gs>
            <a:gs pos="67000">
              <a:srgbClr val="0B9988">
                <a:lumMod val="73000"/>
              </a:srgbClr>
            </a:gs>
            <a:gs pos="81000">
              <a:srgbClr val="021D1A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63700" y="226052"/>
            <a:ext cx="7353300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Формирование вокальных навыков на занятиях </a:t>
            </a:r>
          </a:p>
          <a:p>
            <a:pPr algn="ctr">
              <a:lnSpc>
                <a:spcPct val="90000"/>
              </a:lnSpc>
            </a:pPr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ритмического аккомпанемента на гитаре</a:t>
            </a:r>
          </a:p>
          <a:p>
            <a:pPr algn="ctr">
              <a:lnSpc>
                <a:spcPct val="90000"/>
              </a:lnSpc>
            </a:pP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(МБУ ДО «Дворец детского творчества», </a:t>
            </a:r>
            <a:r>
              <a:rPr lang="ru-RU" i="1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г.Дзержинск</a:t>
            </a: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30.10.2024г.)</a:t>
            </a:r>
            <a:endParaRPr lang="ru-RU" i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44" y="83524"/>
            <a:ext cx="1153755" cy="142531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2493" y="1690373"/>
            <a:ext cx="87845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rgbClr val="021D1A"/>
                  </a:solidFill>
                </a:ln>
                <a:solidFill>
                  <a:srgbClr val="021D1A"/>
                </a:solidFill>
                <a:effectLst>
                  <a:glow rad="2159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ПРАВИЛЬНОЕ </a:t>
            </a:r>
            <a:r>
              <a:rPr lang="ru-RU" sz="4800" b="1" dirty="0">
                <a:ln>
                  <a:solidFill>
                    <a:srgbClr val="021D1A"/>
                  </a:solidFill>
                </a:ln>
                <a:solidFill>
                  <a:srgbClr val="021D1A"/>
                </a:solidFill>
                <a:effectLst>
                  <a:glow rad="2159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ДЫХАНИЕ – ОСНОВА ПЕНИЯ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4300" y="3717925"/>
            <a:ext cx="3634456" cy="25299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4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021D1A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1. ВЕРХНЕЕ</a:t>
            </a:r>
          </a:p>
          <a:p>
            <a:pPr algn="ctr">
              <a:lnSpc>
                <a:spcPct val="90000"/>
              </a:lnSpc>
            </a:pPr>
            <a:r>
              <a:rPr lang="ru-RU" sz="4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021D1A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или </a:t>
            </a:r>
          </a:p>
          <a:p>
            <a:pPr algn="ctr">
              <a:lnSpc>
                <a:spcPct val="90000"/>
              </a:lnSpc>
            </a:pPr>
            <a:r>
              <a:rPr lang="ru-RU" sz="4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021D1A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КЛЮЧИЧНОЕ</a:t>
            </a:r>
          </a:p>
          <a:p>
            <a:pPr algn="ctr">
              <a:lnSpc>
                <a:spcPct val="90000"/>
              </a:lnSpc>
            </a:pPr>
            <a:r>
              <a:rPr lang="ru-RU" sz="4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021D1A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ДЫХАНИЕ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4" t="53304" r="53800" b="9458"/>
          <a:stretch/>
        </p:blipFill>
        <p:spPr>
          <a:xfrm>
            <a:off x="4406899" y="3524250"/>
            <a:ext cx="4356101" cy="2952543"/>
          </a:xfrm>
          <a:prstGeom prst="rect">
            <a:avLst/>
          </a:prstGeom>
          <a:effectLst>
            <a:glow rad="127000">
              <a:srgbClr val="4A948F"/>
            </a:glow>
          </a:effectLst>
        </p:spPr>
      </p:pic>
    </p:spTree>
    <p:extLst>
      <p:ext uri="{BB962C8B-B14F-4D97-AF65-F5344CB8AC3E}">
        <p14:creationId xmlns:p14="http://schemas.microsoft.com/office/powerpoint/2010/main" val="1003641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accent1">
                <a:lumMod val="5000"/>
                <a:lumOff val="95000"/>
                <a:alpha val="80000"/>
              </a:schemeClr>
            </a:gs>
            <a:gs pos="50000">
              <a:srgbClr val="834896"/>
            </a:gs>
            <a:gs pos="67000">
              <a:srgbClr val="990CB0">
                <a:lumMod val="78000"/>
              </a:srgbClr>
            </a:gs>
            <a:gs pos="81000">
              <a:srgbClr val="1A021E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63700" y="226052"/>
            <a:ext cx="7353300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Формирование вокальных навыков на занятиях </a:t>
            </a:r>
          </a:p>
          <a:p>
            <a:pPr algn="ctr">
              <a:lnSpc>
                <a:spcPct val="90000"/>
              </a:lnSpc>
            </a:pPr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ритмического аккомпанемента на гитаре</a:t>
            </a:r>
          </a:p>
          <a:p>
            <a:pPr algn="ctr">
              <a:lnSpc>
                <a:spcPct val="90000"/>
              </a:lnSpc>
            </a:pP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(МБУ ДО «Дворец детского творчества», </a:t>
            </a:r>
            <a:r>
              <a:rPr lang="ru-RU" i="1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г.Дзержинск</a:t>
            </a: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30.10.2024г.)</a:t>
            </a:r>
            <a:endParaRPr lang="ru-RU" i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44" y="83524"/>
            <a:ext cx="1153755" cy="142531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31875" y="1990429"/>
            <a:ext cx="69532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6C097D"/>
                  </a:solidFill>
                </a:ln>
                <a:solidFill>
                  <a:srgbClr val="6C097D"/>
                </a:solidFill>
                <a:effectLst>
                  <a:glow rad="2159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РАСПЕВАНИЕ</a:t>
            </a:r>
            <a:endParaRPr lang="ru-RU" sz="5400" b="1" dirty="0">
              <a:ln>
                <a:solidFill>
                  <a:srgbClr val="6C097D"/>
                </a:solidFill>
              </a:ln>
              <a:solidFill>
                <a:srgbClr val="6C097D"/>
              </a:solidFill>
              <a:effectLst>
                <a:glow rad="2159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2679315"/>
            <a:ext cx="9144000" cy="1184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5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Ла-та-та-та-та-та-та-та-та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3502048"/>
            <a:ext cx="9144000" cy="1184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5400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Зо-ви-зо-ви-зо-ви-зо-ви-зо</a:t>
            </a:r>
            <a:endParaRPr lang="ru-RU" sz="5400" dirty="0" smtClean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glow rad="127000">
                  <a:srgbClr val="41054B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4381931"/>
            <a:ext cx="9144000" cy="1184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5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Па-</a:t>
            </a:r>
            <a:r>
              <a:rPr lang="ru-RU" sz="5400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ти</a:t>
            </a:r>
            <a:r>
              <a:rPr lang="ru-RU" sz="5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-па-</a:t>
            </a:r>
            <a:r>
              <a:rPr lang="ru-RU" sz="5400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ти</a:t>
            </a:r>
            <a:r>
              <a:rPr lang="ru-RU" sz="5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-па-</a:t>
            </a:r>
            <a:r>
              <a:rPr lang="ru-RU" sz="5400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ти</a:t>
            </a:r>
            <a:r>
              <a:rPr lang="ru-RU" sz="5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-па-</a:t>
            </a:r>
            <a:r>
              <a:rPr lang="ru-RU" sz="5400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ти</a:t>
            </a:r>
            <a:r>
              <a:rPr lang="ru-RU" sz="5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-па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-127000" y="5310832"/>
            <a:ext cx="9144000" cy="1184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5400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Нэ-мэ-нэ-мэ-нэ-мэ-нэ-мэ-нэ</a:t>
            </a:r>
            <a:endParaRPr lang="ru-RU" sz="5400" dirty="0" smtClean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glow rad="127000">
                  <a:srgbClr val="41054B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7068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accent1">
                <a:lumMod val="5000"/>
                <a:lumOff val="95000"/>
                <a:alpha val="80000"/>
              </a:schemeClr>
            </a:gs>
            <a:gs pos="50000">
              <a:srgbClr val="834896"/>
            </a:gs>
            <a:gs pos="67000">
              <a:srgbClr val="990CB0">
                <a:lumMod val="78000"/>
              </a:srgbClr>
            </a:gs>
            <a:gs pos="81000">
              <a:srgbClr val="1A021E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63700" y="226052"/>
            <a:ext cx="7353300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Формирование вокальных навыков на занятиях </a:t>
            </a:r>
          </a:p>
          <a:p>
            <a:pPr algn="ctr">
              <a:lnSpc>
                <a:spcPct val="90000"/>
              </a:lnSpc>
            </a:pPr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ритмического аккомпанемента на гитаре</a:t>
            </a:r>
          </a:p>
          <a:p>
            <a:pPr algn="ctr">
              <a:lnSpc>
                <a:spcPct val="90000"/>
              </a:lnSpc>
            </a:pP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(МБУ ДО «Дворец детского творчества», </a:t>
            </a:r>
            <a:r>
              <a:rPr lang="ru-RU" i="1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г.Дзержинск</a:t>
            </a: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30.10.2024г.)</a:t>
            </a:r>
            <a:endParaRPr lang="ru-RU" i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44" y="83524"/>
            <a:ext cx="1153755" cy="142531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31875" y="1990429"/>
            <a:ext cx="69532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6C097D"/>
                  </a:solidFill>
                </a:ln>
                <a:solidFill>
                  <a:srgbClr val="6C097D"/>
                </a:solidFill>
                <a:effectLst>
                  <a:glow rad="2159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РАСПЕВАНИЕ</a:t>
            </a:r>
            <a:endParaRPr lang="ru-RU" sz="5400" b="1" dirty="0">
              <a:ln>
                <a:solidFill>
                  <a:srgbClr val="6C097D"/>
                </a:solidFill>
              </a:ln>
              <a:solidFill>
                <a:srgbClr val="6C097D"/>
              </a:solidFill>
              <a:effectLst>
                <a:glow rad="2159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8" r="2396"/>
          <a:stretch/>
        </p:blipFill>
        <p:spPr>
          <a:xfrm>
            <a:off x="294044" y="4262257"/>
            <a:ext cx="8534400" cy="2019259"/>
          </a:xfrm>
          <a:prstGeom prst="rect">
            <a:avLst/>
          </a:prstGeom>
          <a:effectLst>
            <a:glow rad="127000">
              <a:srgbClr val="41054B"/>
            </a:glow>
          </a:effectLst>
        </p:spPr>
      </p:pic>
      <p:sp>
        <p:nvSpPr>
          <p:cNvPr id="8" name="TextBox 7"/>
          <p:cNvSpPr txBox="1"/>
          <p:nvPr/>
        </p:nvSpPr>
        <p:spPr>
          <a:xfrm>
            <a:off x="-10756" y="3069193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До-мажор</a:t>
            </a:r>
          </a:p>
        </p:txBody>
      </p:sp>
    </p:spTree>
    <p:extLst>
      <p:ext uri="{BB962C8B-B14F-4D97-AF65-F5344CB8AC3E}">
        <p14:creationId xmlns:p14="http://schemas.microsoft.com/office/powerpoint/2010/main" val="1920521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accent1">
                <a:lumMod val="5000"/>
                <a:lumOff val="95000"/>
                <a:alpha val="80000"/>
              </a:schemeClr>
            </a:gs>
            <a:gs pos="50000">
              <a:srgbClr val="834896"/>
            </a:gs>
            <a:gs pos="67000">
              <a:srgbClr val="990CB0">
                <a:lumMod val="78000"/>
              </a:srgbClr>
            </a:gs>
            <a:gs pos="81000">
              <a:srgbClr val="1A021E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63700" y="226052"/>
            <a:ext cx="7353300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Формирование вокальных навыков на занятиях </a:t>
            </a:r>
          </a:p>
          <a:p>
            <a:pPr algn="ctr">
              <a:lnSpc>
                <a:spcPct val="90000"/>
              </a:lnSpc>
            </a:pPr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ритмического аккомпанемента на гитаре</a:t>
            </a:r>
          </a:p>
          <a:p>
            <a:pPr algn="ctr">
              <a:lnSpc>
                <a:spcPct val="90000"/>
              </a:lnSpc>
            </a:pP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(МБУ ДО «Дворец детского творчества», </a:t>
            </a:r>
            <a:r>
              <a:rPr lang="ru-RU" i="1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г.Дзержинск</a:t>
            </a: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30.10.2024г.)</a:t>
            </a:r>
            <a:endParaRPr lang="ru-RU" i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44" y="83524"/>
            <a:ext cx="1153755" cy="142531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31875" y="1990429"/>
            <a:ext cx="69532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6C097D"/>
                  </a:solidFill>
                </a:ln>
                <a:solidFill>
                  <a:srgbClr val="6C097D"/>
                </a:solidFill>
                <a:effectLst>
                  <a:glow rad="2159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РАСПЕВАНИЕ</a:t>
            </a:r>
            <a:endParaRPr lang="ru-RU" sz="5400" b="1" dirty="0">
              <a:ln>
                <a:solidFill>
                  <a:srgbClr val="6C097D"/>
                </a:solidFill>
              </a:ln>
              <a:solidFill>
                <a:srgbClr val="6C097D"/>
              </a:solidFill>
              <a:effectLst>
                <a:glow rad="2159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5" r="1883"/>
          <a:stretch/>
        </p:blipFill>
        <p:spPr>
          <a:xfrm>
            <a:off x="255944" y="4186056"/>
            <a:ext cx="8705084" cy="2043293"/>
          </a:xfrm>
          <a:prstGeom prst="rect">
            <a:avLst/>
          </a:prstGeom>
          <a:effectLst>
            <a:glow rad="127000">
              <a:srgbClr val="41054B"/>
            </a:glow>
          </a:effectLst>
        </p:spPr>
      </p:pic>
      <p:sp>
        <p:nvSpPr>
          <p:cNvPr id="8" name="TextBox 7"/>
          <p:cNvSpPr txBox="1"/>
          <p:nvPr/>
        </p:nvSpPr>
        <p:spPr>
          <a:xfrm>
            <a:off x="-10756" y="3069193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Ля-минор</a:t>
            </a:r>
          </a:p>
        </p:txBody>
      </p:sp>
    </p:spTree>
    <p:extLst>
      <p:ext uri="{BB962C8B-B14F-4D97-AF65-F5344CB8AC3E}">
        <p14:creationId xmlns:p14="http://schemas.microsoft.com/office/powerpoint/2010/main" val="399357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accent1">
                <a:lumMod val="5000"/>
                <a:lumOff val="95000"/>
                <a:alpha val="80000"/>
              </a:schemeClr>
            </a:gs>
            <a:gs pos="50000">
              <a:srgbClr val="834896"/>
            </a:gs>
            <a:gs pos="67000">
              <a:srgbClr val="990CB0">
                <a:lumMod val="78000"/>
              </a:srgbClr>
            </a:gs>
            <a:gs pos="81000">
              <a:srgbClr val="1A021E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63700" y="226052"/>
            <a:ext cx="7353300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Формирование вокальных навыков на занятиях </a:t>
            </a:r>
          </a:p>
          <a:p>
            <a:pPr algn="ctr">
              <a:lnSpc>
                <a:spcPct val="90000"/>
              </a:lnSpc>
            </a:pPr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ритмического аккомпанемента на гитаре</a:t>
            </a:r>
          </a:p>
          <a:p>
            <a:pPr algn="ctr">
              <a:lnSpc>
                <a:spcPct val="90000"/>
              </a:lnSpc>
            </a:pP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(МБУ ДО «Дворец детского творчества», </a:t>
            </a:r>
            <a:r>
              <a:rPr lang="ru-RU" i="1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г.Дзержинск</a:t>
            </a: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30.10.2024г.)</a:t>
            </a:r>
            <a:endParaRPr lang="ru-RU" i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44" y="83524"/>
            <a:ext cx="1153755" cy="142531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31875" y="1990429"/>
            <a:ext cx="69532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6C097D"/>
                  </a:solidFill>
                </a:ln>
                <a:solidFill>
                  <a:srgbClr val="6C097D"/>
                </a:solidFill>
                <a:effectLst>
                  <a:glow rad="2159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РАСПЕВАНИЕ</a:t>
            </a:r>
            <a:endParaRPr lang="ru-RU" sz="5400" b="1" dirty="0">
              <a:ln>
                <a:solidFill>
                  <a:srgbClr val="6C097D"/>
                </a:solidFill>
              </a:ln>
              <a:solidFill>
                <a:srgbClr val="6C097D"/>
              </a:solidFill>
              <a:effectLst>
                <a:glow rad="2159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193665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Ти</a:t>
            </a:r>
            <a:r>
              <a:rPr lang="ru-RU" sz="5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-ба-</a:t>
            </a:r>
            <a:r>
              <a:rPr lang="ru-RU" sz="5400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ду</a:t>
            </a:r>
            <a:r>
              <a:rPr lang="ru-RU" sz="5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-да</a:t>
            </a:r>
          </a:p>
          <a:p>
            <a:pPr algn="ctr"/>
            <a:r>
              <a:rPr lang="ru-RU" sz="5400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Ти</a:t>
            </a:r>
            <a:r>
              <a:rPr lang="ru-RU" sz="5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-ба-</a:t>
            </a:r>
            <a:r>
              <a:rPr lang="ru-RU" sz="5400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ду</a:t>
            </a:r>
            <a:r>
              <a:rPr lang="ru-RU" sz="5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-да</a:t>
            </a:r>
          </a:p>
          <a:p>
            <a:pPr algn="ctr"/>
            <a:r>
              <a:rPr lang="ru-RU" sz="5400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Ти</a:t>
            </a:r>
            <a:r>
              <a:rPr lang="ru-RU" sz="5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-ба-</a:t>
            </a:r>
            <a:r>
              <a:rPr lang="ru-RU" sz="5400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ду</a:t>
            </a:r>
            <a:r>
              <a:rPr lang="ru-RU" sz="5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-да</a:t>
            </a:r>
          </a:p>
          <a:p>
            <a:pPr algn="ctr"/>
            <a:r>
              <a:rPr lang="ru-RU" sz="5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Да</a:t>
            </a:r>
          </a:p>
        </p:txBody>
      </p:sp>
    </p:spTree>
    <p:extLst>
      <p:ext uri="{BB962C8B-B14F-4D97-AF65-F5344CB8AC3E}">
        <p14:creationId xmlns:p14="http://schemas.microsoft.com/office/powerpoint/2010/main" val="895310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accent1">
                <a:lumMod val="5000"/>
                <a:lumOff val="95000"/>
                <a:alpha val="80000"/>
              </a:schemeClr>
            </a:gs>
            <a:gs pos="50000">
              <a:srgbClr val="834896"/>
            </a:gs>
            <a:gs pos="67000">
              <a:srgbClr val="990CB0">
                <a:lumMod val="78000"/>
              </a:srgbClr>
            </a:gs>
            <a:gs pos="81000">
              <a:srgbClr val="1A021E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63700" y="226052"/>
            <a:ext cx="7353300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Формирование вокальных навыков на занятиях </a:t>
            </a:r>
          </a:p>
          <a:p>
            <a:pPr algn="ctr">
              <a:lnSpc>
                <a:spcPct val="90000"/>
              </a:lnSpc>
            </a:pPr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ритмического аккомпанемента на гитаре</a:t>
            </a:r>
          </a:p>
          <a:p>
            <a:pPr algn="ctr">
              <a:lnSpc>
                <a:spcPct val="90000"/>
              </a:lnSpc>
            </a:pP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(МБУ ДО «Дворец детского творчества», </a:t>
            </a:r>
            <a:r>
              <a:rPr lang="ru-RU" i="1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г.Дзержинск</a:t>
            </a: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30.10.2024г.)</a:t>
            </a:r>
            <a:endParaRPr lang="ru-RU" i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44" y="83524"/>
            <a:ext cx="1153755" cy="142531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31875" y="1990429"/>
            <a:ext cx="69532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6C097D"/>
                  </a:solidFill>
                </a:ln>
                <a:solidFill>
                  <a:srgbClr val="6C097D"/>
                </a:solidFill>
                <a:effectLst>
                  <a:glow rad="2159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РАСПЕВАНИЕ</a:t>
            </a:r>
            <a:endParaRPr lang="ru-RU" sz="5400" b="1" dirty="0">
              <a:ln>
                <a:solidFill>
                  <a:srgbClr val="6C097D"/>
                </a:solidFill>
              </a:ln>
              <a:solidFill>
                <a:srgbClr val="6C097D"/>
              </a:solidFill>
              <a:effectLst>
                <a:glow rad="2159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593715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Ти</a:t>
            </a:r>
            <a:r>
              <a:rPr lang="ru-RU" sz="5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</a:t>
            </a:r>
            <a:r>
              <a:rPr lang="ru-RU" sz="5400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ди</a:t>
            </a:r>
            <a:r>
              <a:rPr lang="ru-RU" sz="5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</a:t>
            </a:r>
            <a:r>
              <a:rPr lang="ru-RU" sz="5400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би</a:t>
            </a:r>
            <a:r>
              <a:rPr lang="ru-RU" sz="5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</a:t>
            </a:r>
            <a:r>
              <a:rPr lang="ru-RU" sz="5400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ду</a:t>
            </a:r>
            <a:r>
              <a:rPr lang="ru-RU" sz="5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-да-</a:t>
            </a:r>
            <a:r>
              <a:rPr lang="ru-RU" sz="5400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би</a:t>
            </a:r>
            <a:r>
              <a:rPr lang="ru-RU" sz="5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-да-</a:t>
            </a:r>
            <a:r>
              <a:rPr lang="ru-RU" sz="5400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ди</a:t>
            </a:r>
            <a:endParaRPr lang="ru-RU" sz="5400" dirty="0" smtClean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glow rad="127000">
                  <a:srgbClr val="41054B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63500" y="4968401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Да-</a:t>
            </a:r>
            <a:r>
              <a:rPr lang="ru-RU" sz="5400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би</a:t>
            </a:r>
            <a:r>
              <a:rPr lang="ru-RU" sz="5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</a:t>
            </a:r>
            <a:r>
              <a:rPr lang="ru-RU" sz="5400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ду</a:t>
            </a:r>
            <a:r>
              <a:rPr lang="ru-RU" sz="5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</a:t>
            </a:r>
            <a:r>
              <a:rPr lang="ru-RU" sz="5400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би</a:t>
            </a:r>
            <a:r>
              <a:rPr lang="ru-RU" sz="5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-да-</a:t>
            </a:r>
            <a:r>
              <a:rPr lang="ru-RU" sz="5400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би</a:t>
            </a:r>
            <a:r>
              <a:rPr lang="ru-RU" sz="5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41054B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-да</a:t>
            </a:r>
          </a:p>
        </p:txBody>
      </p:sp>
    </p:spTree>
    <p:extLst>
      <p:ext uri="{BB962C8B-B14F-4D97-AF65-F5344CB8AC3E}">
        <p14:creationId xmlns:p14="http://schemas.microsoft.com/office/powerpoint/2010/main" val="1583676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94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38" r="4475"/>
          <a:stretch/>
        </p:blipFill>
        <p:spPr>
          <a:xfrm>
            <a:off x="-12700" y="0"/>
            <a:ext cx="91567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4044" y="1823710"/>
            <a:ext cx="5942076" cy="40811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48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Формирование </a:t>
            </a:r>
          </a:p>
          <a:p>
            <a:pPr>
              <a:lnSpc>
                <a:spcPct val="90000"/>
              </a:lnSpc>
            </a:pPr>
            <a:r>
              <a:rPr lang="ru-RU" sz="48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вокальных навыков </a:t>
            </a:r>
          </a:p>
          <a:p>
            <a:pPr>
              <a:lnSpc>
                <a:spcPct val="90000"/>
              </a:lnSpc>
            </a:pPr>
            <a:r>
              <a:rPr lang="ru-RU" sz="48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на занятиях </a:t>
            </a:r>
          </a:p>
          <a:p>
            <a:pPr>
              <a:lnSpc>
                <a:spcPct val="90000"/>
              </a:lnSpc>
            </a:pPr>
            <a:r>
              <a:rPr lang="ru-RU" sz="48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ритмического </a:t>
            </a:r>
          </a:p>
          <a:p>
            <a:pPr>
              <a:lnSpc>
                <a:spcPct val="90000"/>
              </a:lnSpc>
            </a:pPr>
            <a:r>
              <a:rPr lang="ru-RU" sz="48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аккомпанемента </a:t>
            </a:r>
          </a:p>
          <a:p>
            <a:pPr>
              <a:lnSpc>
                <a:spcPct val="90000"/>
              </a:lnSpc>
            </a:pPr>
            <a:r>
              <a:rPr lang="ru-RU" sz="48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на гитаре</a:t>
            </a:r>
            <a:endParaRPr lang="ru-RU" sz="4800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42541" y="272963"/>
            <a:ext cx="65207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n>
                  <a:solidFill>
                    <a:srgbClr val="021D1A"/>
                  </a:solidFill>
                </a:ln>
                <a:solidFill>
                  <a:srgbClr val="021D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МБУ ДО «Дворец детского творчества»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44" y="83524"/>
            <a:ext cx="1153755" cy="14253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37841" y="6322467"/>
            <a:ext cx="3717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 smtClean="0">
                <a:ln>
                  <a:solidFill>
                    <a:srgbClr val="021D1A"/>
                  </a:solidFill>
                </a:ln>
                <a:solidFill>
                  <a:srgbClr val="021D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г.Дзержинск</a:t>
            </a:r>
            <a:r>
              <a:rPr lang="ru-RU" sz="2400" dirty="0" smtClean="0">
                <a:ln>
                  <a:solidFill>
                    <a:srgbClr val="021D1A"/>
                  </a:solidFill>
                </a:ln>
                <a:solidFill>
                  <a:srgbClr val="021D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30.10.2024г.</a:t>
            </a:r>
          </a:p>
        </p:txBody>
      </p:sp>
    </p:spTree>
    <p:extLst>
      <p:ext uri="{BB962C8B-B14F-4D97-AF65-F5344CB8AC3E}">
        <p14:creationId xmlns:p14="http://schemas.microsoft.com/office/powerpoint/2010/main" val="428724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accent1">
                <a:lumMod val="5000"/>
                <a:lumOff val="95000"/>
                <a:alpha val="80000"/>
              </a:schemeClr>
            </a:gs>
            <a:gs pos="50000">
              <a:srgbClr val="529549"/>
            </a:gs>
            <a:gs pos="67000">
              <a:srgbClr val="1E8909">
                <a:lumMod val="78000"/>
              </a:srgbClr>
            </a:gs>
            <a:gs pos="81000">
              <a:srgbClr val="071E02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3550" y="998306"/>
            <a:ext cx="4375150" cy="618893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663700" y="226052"/>
            <a:ext cx="7353300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Формирование вокальных навыков на занятиях </a:t>
            </a:r>
          </a:p>
          <a:p>
            <a:pPr algn="ctr">
              <a:lnSpc>
                <a:spcPct val="90000"/>
              </a:lnSpc>
            </a:pPr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ритмического аккомпанемента на гитаре</a:t>
            </a:r>
          </a:p>
          <a:p>
            <a:pPr algn="ctr">
              <a:lnSpc>
                <a:spcPct val="90000"/>
              </a:lnSpc>
            </a:pP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(МБУ ДО «Дворец детского творчества», </a:t>
            </a:r>
            <a:r>
              <a:rPr lang="ru-RU" i="1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г.Дзержинск</a:t>
            </a: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30.10.2024г.)</a:t>
            </a:r>
            <a:endParaRPr lang="ru-RU" i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44" y="83524"/>
            <a:ext cx="1153755" cy="142531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31876" y="1393733"/>
            <a:ext cx="69532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rgbClr val="082402"/>
                  </a:solidFill>
                </a:ln>
                <a:solidFill>
                  <a:srgbClr val="082402"/>
                </a:solidFill>
                <a:effectLst>
                  <a:glow rad="2159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СОВЕТЫ</a:t>
            </a:r>
            <a:endParaRPr lang="ru-RU" sz="4000" b="1" dirty="0">
              <a:ln>
                <a:solidFill>
                  <a:srgbClr val="082402"/>
                </a:solidFill>
              </a:ln>
              <a:solidFill>
                <a:srgbClr val="082402"/>
              </a:solidFill>
              <a:effectLst>
                <a:glow rad="2159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2334865"/>
            <a:ext cx="9017000" cy="430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3400" indent="-476250">
              <a:lnSpc>
                <a:spcPct val="90000"/>
              </a:lnSpc>
              <a:buAutoNum type="arabicPeriod"/>
            </a:pPr>
            <a:r>
              <a:rPr lang="ru-RU" sz="38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082402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Знать текст песни</a:t>
            </a:r>
          </a:p>
          <a:p>
            <a:pPr marL="533400" indent="-476250">
              <a:lnSpc>
                <a:spcPct val="90000"/>
              </a:lnSpc>
              <a:buAutoNum type="arabicPeriod"/>
            </a:pPr>
            <a:r>
              <a:rPr lang="ru-RU" sz="38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082402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Чувствовать ритм</a:t>
            </a:r>
          </a:p>
          <a:p>
            <a:pPr marL="533400" indent="-476250">
              <a:lnSpc>
                <a:spcPct val="90000"/>
              </a:lnSpc>
              <a:buAutoNum type="arabicPeriod"/>
            </a:pPr>
            <a:r>
              <a:rPr lang="ru-RU" sz="38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082402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Уметь петь без гитары</a:t>
            </a:r>
          </a:p>
          <a:p>
            <a:pPr marL="533400" indent="-476250">
              <a:lnSpc>
                <a:spcPct val="90000"/>
              </a:lnSpc>
              <a:buAutoNum type="arabicPeriod"/>
            </a:pPr>
            <a:r>
              <a:rPr lang="ru-RU" sz="38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082402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Знать аккорды и тип гитарного боя</a:t>
            </a:r>
          </a:p>
          <a:p>
            <a:pPr marL="533400" indent="-476250">
              <a:lnSpc>
                <a:spcPct val="90000"/>
              </a:lnSpc>
              <a:buAutoNum type="arabicPeriod"/>
            </a:pPr>
            <a:r>
              <a:rPr lang="ru-RU" sz="38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082402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Довести гитарную технику до автоматизма</a:t>
            </a:r>
          </a:p>
          <a:p>
            <a:pPr marL="533400" indent="-476250">
              <a:lnSpc>
                <a:spcPct val="90000"/>
              </a:lnSpc>
              <a:buAutoNum type="arabicPeriod"/>
            </a:pPr>
            <a:r>
              <a:rPr lang="ru-RU" sz="38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082402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Практиковать одновременно игру и пение</a:t>
            </a:r>
          </a:p>
        </p:txBody>
      </p:sp>
    </p:spTree>
    <p:extLst>
      <p:ext uri="{BB962C8B-B14F-4D97-AF65-F5344CB8AC3E}">
        <p14:creationId xmlns:p14="http://schemas.microsoft.com/office/powerpoint/2010/main" val="3149010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38" r="4475"/>
          <a:stretch/>
        </p:blipFill>
        <p:spPr>
          <a:xfrm>
            <a:off x="-12700" y="0"/>
            <a:ext cx="91567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8009" y="2723711"/>
            <a:ext cx="8787983" cy="16712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48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Ансамбль «Воскресный день»</a:t>
            </a:r>
            <a:endParaRPr lang="ru-RU" sz="4800" dirty="0" smtClean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ru-RU" sz="66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«Милый двор»</a:t>
            </a:r>
            <a:endParaRPr lang="ru-RU" sz="6600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42541" y="272963"/>
            <a:ext cx="65207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n>
                  <a:solidFill>
                    <a:srgbClr val="021D1A"/>
                  </a:solidFill>
                </a:ln>
                <a:solidFill>
                  <a:srgbClr val="021D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МБУ ДО «Дворец детского творчества»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44" y="83524"/>
            <a:ext cx="1153755" cy="14253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37841" y="6322467"/>
            <a:ext cx="3717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 smtClean="0">
                <a:ln>
                  <a:solidFill>
                    <a:srgbClr val="021D1A"/>
                  </a:solidFill>
                </a:ln>
                <a:solidFill>
                  <a:srgbClr val="021D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г.Дзержинск</a:t>
            </a:r>
            <a:r>
              <a:rPr lang="ru-RU" sz="2400" dirty="0" smtClean="0">
                <a:ln>
                  <a:solidFill>
                    <a:srgbClr val="021D1A"/>
                  </a:solidFill>
                </a:ln>
                <a:solidFill>
                  <a:srgbClr val="021D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30.10.2024г.</a:t>
            </a:r>
          </a:p>
        </p:txBody>
      </p:sp>
    </p:spTree>
    <p:extLst>
      <p:ext uri="{BB962C8B-B14F-4D97-AF65-F5344CB8AC3E}">
        <p14:creationId xmlns:p14="http://schemas.microsoft.com/office/powerpoint/2010/main" val="269217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38" r="4475"/>
          <a:stretch/>
        </p:blipFill>
        <p:spPr>
          <a:xfrm>
            <a:off x="-12700" y="0"/>
            <a:ext cx="91567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4044" y="1823710"/>
            <a:ext cx="5942076" cy="40811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48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Формирование </a:t>
            </a:r>
          </a:p>
          <a:p>
            <a:pPr>
              <a:lnSpc>
                <a:spcPct val="90000"/>
              </a:lnSpc>
            </a:pPr>
            <a:r>
              <a:rPr lang="ru-RU" sz="48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вокальных навыков </a:t>
            </a:r>
          </a:p>
          <a:p>
            <a:pPr>
              <a:lnSpc>
                <a:spcPct val="90000"/>
              </a:lnSpc>
            </a:pPr>
            <a:r>
              <a:rPr lang="ru-RU" sz="48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на занятиях </a:t>
            </a:r>
          </a:p>
          <a:p>
            <a:pPr>
              <a:lnSpc>
                <a:spcPct val="90000"/>
              </a:lnSpc>
            </a:pPr>
            <a:r>
              <a:rPr lang="ru-RU" sz="48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ритмического </a:t>
            </a:r>
          </a:p>
          <a:p>
            <a:pPr>
              <a:lnSpc>
                <a:spcPct val="90000"/>
              </a:lnSpc>
            </a:pPr>
            <a:r>
              <a:rPr lang="ru-RU" sz="48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аккомпанемента </a:t>
            </a:r>
          </a:p>
          <a:p>
            <a:pPr>
              <a:lnSpc>
                <a:spcPct val="90000"/>
              </a:lnSpc>
            </a:pPr>
            <a:r>
              <a:rPr lang="ru-RU" sz="48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на гитаре</a:t>
            </a:r>
            <a:endParaRPr lang="ru-RU" sz="4800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42541" y="272963"/>
            <a:ext cx="65207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n>
                  <a:solidFill>
                    <a:srgbClr val="021D1A"/>
                  </a:solidFill>
                </a:ln>
                <a:solidFill>
                  <a:srgbClr val="021D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МБУ ДО «Дворец детского творчества»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44" y="83524"/>
            <a:ext cx="1153755" cy="14253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37841" y="6322467"/>
            <a:ext cx="3717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 smtClean="0">
                <a:ln>
                  <a:solidFill>
                    <a:srgbClr val="021D1A"/>
                  </a:solidFill>
                </a:ln>
                <a:solidFill>
                  <a:srgbClr val="021D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г.Дзержинск</a:t>
            </a:r>
            <a:r>
              <a:rPr lang="ru-RU" sz="2400" dirty="0" smtClean="0">
                <a:ln>
                  <a:solidFill>
                    <a:srgbClr val="021D1A"/>
                  </a:solidFill>
                </a:ln>
                <a:solidFill>
                  <a:srgbClr val="021D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30.10.2024г.</a:t>
            </a:r>
          </a:p>
        </p:txBody>
      </p:sp>
    </p:spTree>
    <p:extLst>
      <p:ext uri="{BB962C8B-B14F-4D97-AF65-F5344CB8AC3E}">
        <p14:creationId xmlns:p14="http://schemas.microsoft.com/office/powerpoint/2010/main" val="328839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accent1">
                <a:lumMod val="5000"/>
                <a:lumOff val="95000"/>
                <a:alpha val="80000"/>
              </a:schemeClr>
            </a:gs>
            <a:gs pos="56000">
              <a:srgbClr val="4A948F"/>
            </a:gs>
            <a:gs pos="67000">
              <a:srgbClr val="0B9988">
                <a:lumMod val="73000"/>
              </a:srgbClr>
            </a:gs>
            <a:gs pos="81000">
              <a:srgbClr val="021D1A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63700" y="226052"/>
            <a:ext cx="7353300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Формирование вокальных навыков на занятиях </a:t>
            </a:r>
          </a:p>
          <a:p>
            <a:pPr algn="ctr">
              <a:lnSpc>
                <a:spcPct val="90000"/>
              </a:lnSpc>
            </a:pPr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ритмического аккомпанемента на гитаре</a:t>
            </a:r>
          </a:p>
          <a:p>
            <a:pPr algn="ctr">
              <a:lnSpc>
                <a:spcPct val="90000"/>
              </a:lnSpc>
            </a:pP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(МБУ ДО «Дворец детского творчества», </a:t>
            </a:r>
            <a:r>
              <a:rPr lang="ru-RU" i="1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г.Дзержинск</a:t>
            </a: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30.10.2024г.)</a:t>
            </a:r>
            <a:endParaRPr lang="ru-RU" i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44" y="83524"/>
            <a:ext cx="1153755" cy="142531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2493" y="1690373"/>
            <a:ext cx="87845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rgbClr val="021D1A"/>
                  </a:solidFill>
                </a:ln>
                <a:solidFill>
                  <a:srgbClr val="021D1A"/>
                </a:solidFill>
                <a:effectLst>
                  <a:glow rad="2159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ПРАВИЛЬНОЕ </a:t>
            </a:r>
            <a:r>
              <a:rPr lang="ru-RU" sz="4800" b="1" dirty="0">
                <a:ln>
                  <a:solidFill>
                    <a:srgbClr val="021D1A"/>
                  </a:solidFill>
                </a:ln>
                <a:solidFill>
                  <a:srgbClr val="021D1A"/>
                </a:solidFill>
                <a:effectLst>
                  <a:glow rad="2159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ДЫХАНИЕ – ОСНОВА ПЕНИЯ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26" t="4" r="1918" b="62314"/>
          <a:stretch/>
        </p:blipFill>
        <p:spPr>
          <a:xfrm>
            <a:off x="4406899" y="3488978"/>
            <a:ext cx="4457409" cy="2987815"/>
          </a:xfrm>
          <a:prstGeom prst="rect">
            <a:avLst/>
          </a:prstGeom>
          <a:effectLst>
            <a:glow rad="127000">
              <a:srgbClr val="4A948F"/>
            </a:glow>
          </a:effectLst>
        </p:spPr>
      </p:pic>
      <p:sp>
        <p:nvSpPr>
          <p:cNvPr id="12" name="TextBox 11"/>
          <p:cNvSpPr txBox="1"/>
          <p:nvPr/>
        </p:nvSpPr>
        <p:spPr>
          <a:xfrm>
            <a:off x="114300" y="3717925"/>
            <a:ext cx="4200317" cy="25299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021D1A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2. СРЕДНЕЕ</a:t>
            </a:r>
          </a:p>
          <a:p>
            <a:pPr algn="ctr">
              <a:lnSpc>
                <a:spcPct val="90000"/>
              </a:lnSpc>
            </a:pPr>
            <a:r>
              <a:rPr lang="ru-RU" sz="4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021D1A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или </a:t>
            </a:r>
          </a:p>
          <a:p>
            <a:pPr algn="ctr">
              <a:lnSpc>
                <a:spcPct val="90000"/>
              </a:lnSpc>
            </a:pPr>
            <a:r>
              <a:rPr lang="ru-RU" sz="4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021D1A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МЕЖРЁБЕРНОЕ</a:t>
            </a:r>
          </a:p>
          <a:p>
            <a:pPr algn="ctr">
              <a:lnSpc>
                <a:spcPct val="90000"/>
              </a:lnSpc>
            </a:pPr>
            <a:r>
              <a:rPr lang="ru-RU" sz="4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021D1A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ДЫХАНИЕ</a:t>
            </a:r>
          </a:p>
        </p:txBody>
      </p:sp>
    </p:spTree>
    <p:extLst>
      <p:ext uri="{BB962C8B-B14F-4D97-AF65-F5344CB8AC3E}">
        <p14:creationId xmlns:p14="http://schemas.microsoft.com/office/powerpoint/2010/main" val="2667504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accent1">
                <a:lumMod val="5000"/>
                <a:lumOff val="95000"/>
                <a:alpha val="80000"/>
              </a:schemeClr>
            </a:gs>
            <a:gs pos="56000">
              <a:srgbClr val="4A948F"/>
            </a:gs>
            <a:gs pos="67000">
              <a:srgbClr val="0B9988">
                <a:lumMod val="73000"/>
              </a:srgbClr>
            </a:gs>
            <a:gs pos="81000">
              <a:srgbClr val="021D1A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63700" y="226052"/>
            <a:ext cx="7353300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Формирование вокальных навыков на занятиях </a:t>
            </a:r>
          </a:p>
          <a:p>
            <a:pPr algn="ctr">
              <a:lnSpc>
                <a:spcPct val="90000"/>
              </a:lnSpc>
            </a:pPr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ритмического аккомпанемента на гитаре</a:t>
            </a:r>
          </a:p>
          <a:p>
            <a:pPr algn="ctr">
              <a:lnSpc>
                <a:spcPct val="90000"/>
              </a:lnSpc>
            </a:pP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(МБУ ДО «Дворец детского творчества», </a:t>
            </a:r>
            <a:r>
              <a:rPr lang="ru-RU" i="1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г.Дзержинск</a:t>
            </a: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30.10.2024г.)</a:t>
            </a:r>
            <a:endParaRPr lang="ru-RU" i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44" y="83524"/>
            <a:ext cx="1153755" cy="142531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2493" y="1690373"/>
            <a:ext cx="87845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rgbClr val="021D1A"/>
                  </a:solidFill>
                </a:ln>
                <a:solidFill>
                  <a:srgbClr val="021D1A"/>
                </a:solidFill>
                <a:effectLst>
                  <a:glow rad="2159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ПРАВИЛЬНОЕ </a:t>
            </a:r>
            <a:r>
              <a:rPr lang="ru-RU" sz="4800" b="1" dirty="0">
                <a:ln>
                  <a:solidFill>
                    <a:srgbClr val="021D1A"/>
                  </a:solidFill>
                </a:ln>
                <a:solidFill>
                  <a:srgbClr val="021D1A"/>
                </a:solidFill>
                <a:effectLst>
                  <a:glow rad="2159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ДЫХАНИЕ – ОСНОВА ПЕНИЯ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1" t="244" r="53153" b="62074"/>
          <a:stretch/>
        </p:blipFill>
        <p:spPr>
          <a:xfrm>
            <a:off x="4444999" y="3508028"/>
            <a:ext cx="4457409" cy="2987815"/>
          </a:xfrm>
          <a:prstGeom prst="rect">
            <a:avLst/>
          </a:prstGeom>
          <a:effectLst>
            <a:glow rad="127000">
              <a:srgbClr val="4A948F"/>
            </a:glow>
          </a:effectLst>
        </p:spPr>
      </p:pic>
      <p:sp>
        <p:nvSpPr>
          <p:cNvPr id="12" name="TextBox 11"/>
          <p:cNvSpPr txBox="1"/>
          <p:nvPr/>
        </p:nvSpPr>
        <p:spPr>
          <a:xfrm>
            <a:off x="33696" y="3773323"/>
            <a:ext cx="4341060" cy="24191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021D1A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3. НИЖНЕЕ</a:t>
            </a:r>
          </a:p>
          <a:p>
            <a:pPr algn="ctr">
              <a:lnSpc>
                <a:spcPct val="90000"/>
              </a:lnSpc>
            </a:pPr>
            <a:r>
              <a:rPr lang="ru-RU" sz="4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021D1A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или </a:t>
            </a:r>
          </a:p>
          <a:p>
            <a:pPr algn="ctr">
              <a:lnSpc>
                <a:spcPct val="90000"/>
              </a:lnSpc>
            </a:pPr>
            <a:r>
              <a:rPr lang="ru-RU" sz="36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021D1A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ДИАФРАГМАЛЬНОЕ</a:t>
            </a:r>
          </a:p>
          <a:p>
            <a:pPr algn="ctr">
              <a:lnSpc>
                <a:spcPct val="90000"/>
              </a:lnSpc>
            </a:pPr>
            <a:r>
              <a:rPr lang="ru-RU" sz="4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021D1A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ДЫХАНИЕ</a:t>
            </a:r>
          </a:p>
        </p:txBody>
      </p:sp>
    </p:spTree>
    <p:extLst>
      <p:ext uri="{BB962C8B-B14F-4D97-AF65-F5344CB8AC3E}">
        <p14:creationId xmlns:p14="http://schemas.microsoft.com/office/powerpoint/2010/main" val="1605443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accent1">
                <a:lumMod val="5000"/>
                <a:lumOff val="95000"/>
                <a:alpha val="80000"/>
              </a:schemeClr>
            </a:gs>
            <a:gs pos="56000">
              <a:srgbClr val="4A948F"/>
            </a:gs>
            <a:gs pos="67000">
              <a:srgbClr val="0B9988">
                <a:lumMod val="73000"/>
              </a:srgbClr>
            </a:gs>
            <a:gs pos="81000">
              <a:srgbClr val="021D1A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63700" y="226052"/>
            <a:ext cx="7353300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Формирование вокальных навыков на занятиях </a:t>
            </a:r>
          </a:p>
          <a:p>
            <a:pPr algn="ctr">
              <a:lnSpc>
                <a:spcPct val="90000"/>
              </a:lnSpc>
            </a:pPr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ритмического аккомпанемента на гитаре</a:t>
            </a:r>
          </a:p>
          <a:p>
            <a:pPr algn="ctr">
              <a:lnSpc>
                <a:spcPct val="90000"/>
              </a:lnSpc>
            </a:pP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(МБУ ДО «Дворец детского творчества», </a:t>
            </a:r>
            <a:r>
              <a:rPr lang="ru-RU" i="1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г.Дзержинск</a:t>
            </a: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30.10.2024г.)</a:t>
            </a:r>
            <a:endParaRPr lang="ru-RU" i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44" y="83524"/>
            <a:ext cx="1153755" cy="142531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269930" y="2031683"/>
            <a:ext cx="3183500" cy="75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800" b="1" dirty="0">
                <a:ln>
                  <a:solidFill>
                    <a:srgbClr val="021D1A"/>
                  </a:solidFill>
                </a:ln>
                <a:solidFill>
                  <a:srgbClr val="021D1A"/>
                </a:solidFill>
                <a:effectLst>
                  <a:glow rad="2159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ПРАВИЛА: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8151" y="3216980"/>
            <a:ext cx="5105399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4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021D1A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1. Не поднимайте плечи при вдохе!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5653" y="5041684"/>
            <a:ext cx="4937897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4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021D1A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2. Учитесь делать плавный выдох!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3550" y="998306"/>
            <a:ext cx="4375150" cy="6188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425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accent1">
                <a:lumMod val="5000"/>
                <a:lumOff val="95000"/>
                <a:alpha val="80000"/>
              </a:schemeClr>
            </a:gs>
            <a:gs pos="56000">
              <a:srgbClr val="4A948F"/>
            </a:gs>
            <a:gs pos="67000">
              <a:srgbClr val="0B9988">
                <a:lumMod val="73000"/>
              </a:srgbClr>
            </a:gs>
            <a:gs pos="81000">
              <a:srgbClr val="021D1A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63700" y="226052"/>
            <a:ext cx="7353300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Формирование вокальных навыков на занятиях </a:t>
            </a:r>
          </a:p>
          <a:p>
            <a:pPr algn="ctr">
              <a:lnSpc>
                <a:spcPct val="90000"/>
              </a:lnSpc>
            </a:pPr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ритмического аккомпанемента на гитаре</a:t>
            </a:r>
          </a:p>
          <a:p>
            <a:pPr algn="ctr">
              <a:lnSpc>
                <a:spcPct val="90000"/>
              </a:lnSpc>
            </a:pP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(МБУ ДО «Дворец детского творчества», </a:t>
            </a:r>
            <a:r>
              <a:rPr lang="ru-RU" i="1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г.Дзержинск</a:t>
            </a: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30.10.2024г.)</a:t>
            </a:r>
            <a:endParaRPr lang="ru-RU" i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44" y="83524"/>
            <a:ext cx="1153755" cy="142531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2493" y="1690373"/>
            <a:ext cx="87845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rgbClr val="021D1A"/>
                  </a:solidFill>
                </a:ln>
                <a:solidFill>
                  <a:srgbClr val="021D1A"/>
                </a:solidFill>
                <a:effectLst>
                  <a:glow rad="2159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ПРАВИЛЬНОЕ </a:t>
            </a:r>
            <a:r>
              <a:rPr lang="ru-RU" sz="4800" b="1" dirty="0">
                <a:ln>
                  <a:solidFill>
                    <a:srgbClr val="021D1A"/>
                  </a:solidFill>
                </a:ln>
                <a:solidFill>
                  <a:srgbClr val="021D1A"/>
                </a:solidFill>
                <a:effectLst>
                  <a:glow rad="2159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ДЫХАНИЕ – ОСНОВА ПЕНИЯ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70" t="52860" r="3874" b="9458"/>
          <a:stretch/>
        </p:blipFill>
        <p:spPr>
          <a:xfrm>
            <a:off x="4444999" y="3508028"/>
            <a:ext cx="4457409" cy="2987815"/>
          </a:xfrm>
          <a:prstGeom prst="rect">
            <a:avLst/>
          </a:prstGeom>
          <a:effectLst>
            <a:glow rad="127000">
              <a:srgbClr val="4A948F"/>
            </a:glow>
          </a:effectLst>
        </p:spPr>
      </p:pic>
      <p:sp>
        <p:nvSpPr>
          <p:cNvPr id="12" name="TextBox 11"/>
          <p:cNvSpPr txBox="1"/>
          <p:nvPr/>
        </p:nvSpPr>
        <p:spPr>
          <a:xfrm>
            <a:off x="113750" y="3773323"/>
            <a:ext cx="4180953" cy="17173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021D1A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4. СМЕШАННОЕ</a:t>
            </a:r>
            <a:endParaRPr lang="ru-RU" sz="3600" dirty="0" smtClean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glow rad="127000">
                  <a:srgbClr val="021D1A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ru-RU" sz="4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021D1A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ДЫХАНИЕ</a:t>
            </a:r>
          </a:p>
        </p:txBody>
      </p:sp>
    </p:spTree>
    <p:extLst>
      <p:ext uri="{BB962C8B-B14F-4D97-AF65-F5344CB8AC3E}">
        <p14:creationId xmlns:p14="http://schemas.microsoft.com/office/powerpoint/2010/main" val="11427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38" r="4475"/>
          <a:stretch/>
        </p:blipFill>
        <p:spPr>
          <a:xfrm>
            <a:off x="-12700" y="0"/>
            <a:ext cx="91567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5335" y="2468737"/>
            <a:ext cx="6648038" cy="1920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6600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Кокурина</a:t>
            </a:r>
            <a:r>
              <a:rPr lang="ru-RU" sz="66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София</a:t>
            </a:r>
          </a:p>
          <a:p>
            <a:pPr algn="ctr">
              <a:lnSpc>
                <a:spcPct val="90000"/>
              </a:lnSpc>
            </a:pPr>
            <a:r>
              <a:rPr lang="ru-RU" sz="66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«Мой герой»</a:t>
            </a:r>
            <a:endParaRPr lang="ru-RU" sz="6600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42541" y="272963"/>
            <a:ext cx="65207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n>
                  <a:solidFill>
                    <a:srgbClr val="021D1A"/>
                  </a:solidFill>
                </a:ln>
                <a:solidFill>
                  <a:srgbClr val="021D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МБУ ДО «Дворец детского творчества»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44" y="83524"/>
            <a:ext cx="1153755" cy="14253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37841" y="6322467"/>
            <a:ext cx="3717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 smtClean="0">
                <a:ln>
                  <a:solidFill>
                    <a:srgbClr val="021D1A"/>
                  </a:solidFill>
                </a:ln>
                <a:solidFill>
                  <a:srgbClr val="021D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г.Дзержинск</a:t>
            </a:r>
            <a:r>
              <a:rPr lang="ru-RU" sz="2400" dirty="0" smtClean="0">
                <a:ln>
                  <a:solidFill>
                    <a:srgbClr val="021D1A"/>
                  </a:solidFill>
                </a:ln>
                <a:solidFill>
                  <a:srgbClr val="021D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30.10.2024г.</a:t>
            </a:r>
          </a:p>
        </p:txBody>
      </p:sp>
    </p:spTree>
    <p:extLst>
      <p:ext uri="{BB962C8B-B14F-4D97-AF65-F5344CB8AC3E}">
        <p14:creationId xmlns:p14="http://schemas.microsoft.com/office/powerpoint/2010/main" val="80195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94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38" r="4475"/>
          <a:stretch/>
        </p:blipFill>
        <p:spPr>
          <a:xfrm>
            <a:off x="-12700" y="0"/>
            <a:ext cx="91567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4044" y="1823710"/>
            <a:ext cx="5942076" cy="40811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48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Формирование </a:t>
            </a:r>
          </a:p>
          <a:p>
            <a:pPr>
              <a:lnSpc>
                <a:spcPct val="90000"/>
              </a:lnSpc>
            </a:pPr>
            <a:r>
              <a:rPr lang="ru-RU" sz="48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вокальных навыков </a:t>
            </a:r>
          </a:p>
          <a:p>
            <a:pPr>
              <a:lnSpc>
                <a:spcPct val="90000"/>
              </a:lnSpc>
            </a:pPr>
            <a:r>
              <a:rPr lang="ru-RU" sz="48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на занятиях </a:t>
            </a:r>
          </a:p>
          <a:p>
            <a:pPr>
              <a:lnSpc>
                <a:spcPct val="90000"/>
              </a:lnSpc>
            </a:pPr>
            <a:r>
              <a:rPr lang="ru-RU" sz="48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ритмического </a:t>
            </a:r>
          </a:p>
          <a:p>
            <a:pPr>
              <a:lnSpc>
                <a:spcPct val="90000"/>
              </a:lnSpc>
            </a:pPr>
            <a:r>
              <a:rPr lang="ru-RU" sz="48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аккомпанемента </a:t>
            </a:r>
          </a:p>
          <a:p>
            <a:pPr>
              <a:lnSpc>
                <a:spcPct val="90000"/>
              </a:lnSpc>
            </a:pPr>
            <a:r>
              <a:rPr lang="ru-RU" sz="48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на гитаре</a:t>
            </a:r>
            <a:endParaRPr lang="ru-RU" sz="4800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42541" y="272963"/>
            <a:ext cx="65207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n>
                  <a:solidFill>
                    <a:srgbClr val="021D1A"/>
                  </a:solidFill>
                </a:ln>
                <a:solidFill>
                  <a:srgbClr val="021D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МБУ ДО «Дворец детского творчества»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44" y="83524"/>
            <a:ext cx="1153755" cy="14253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37841" y="6322467"/>
            <a:ext cx="3717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 smtClean="0">
                <a:ln>
                  <a:solidFill>
                    <a:srgbClr val="021D1A"/>
                  </a:solidFill>
                </a:ln>
                <a:solidFill>
                  <a:srgbClr val="021D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г.Дзержинск</a:t>
            </a:r>
            <a:r>
              <a:rPr lang="ru-RU" sz="2400" dirty="0" smtClean="0">
                <a:ln>
                  <a:solidFill>
                    <a:srgbClr val="021D1A"/>
                  </a:solidFill>
                </a:ln>
                <a:solidFill>
                  <a:srgbClr val="021D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30.10.2024г.</a:t>
            </a:r>
          </a:p>
        </p:txBody>
      </p:sp>
    </p:spTree>
    <p:extLst>
      <p:ext uri="{BB962C8B-B14F-4D97-AF65-F5344CB8AC3E}">
        <p14:creationId xmlns:p14="http://schemas.microsoft.com/office/powerpoint/2010/main" val="406446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chemeClr val="accent1">
                <a:lumMod val="5000"/>
                <a:lumOff val="95000"/>
                <a:alpha val="80000"/>
              </a:schemeClr>
            </a:gs>
            <a:gs pos="56000">
              <a:srgbClr val="484896"/>
            </a:gs>
            <a:gs pos="67000">
              <a:srgbClr val="091E85"/>
            </a:gs>
            <a:gs pos="81000">
              <a:srgbClr val="02071E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63700" y="226052"/>
            <a:ext cx="7353300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Формирование вокальных навыков на занятиях </a:t>
            </a:r>
          </a:p>
          <a:p>
            <a:pPr algn="ctr">
              <a:lnSpc>
                <a:spcPct val="90000"/>
              </a:lnSpc>
            </a:pPr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ритмического аккомпанемента на гитаре</a:t>
            </a:r>
          </a:p>
          <a:p>
            <a:pPr algn="ctr">
              <a:lnSpc>
                <a:spcPct val="90000"/>
              </a:lnSpc>
            </a:pP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(МБУ ДО «Дворец детского творчества», </a:t>
            </a:r>
            <a:r>
              <a:rPr lang="ru-RU" i="1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г.Дзержинск</a:t>
            </a:r>
            <a:r>
              <a:rPr lang="ru-RU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30.10.2024г.)</a:t>
            </a:r>
            <a:endParaRPr lang="ru-RU" i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44" y="83524"/>
            <a:ext cx="1153755" cy="142531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2493" y="1976123"/>
            <a:ext cx="878450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091E85"/>
                  </a:solidFill>
                </a:ln>
                <a:solidFill>
                  <a:srgbClr val="091E85"/>
                </a:solidFill>
                <a:effectLst>
                  <a:glow rad="2159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ДИКЦИЯ И </a:t>
            </a:r>
          </a:p>
          <a:p>
            <a:pPr algn="ctr"/>
            <a:r>
              <a:rPr lang="ru-RU" sz="5400" b="1" dirty="0" smtClean="0">
                <a:ln>
                  <a:solidFill>
                    <a:srgbClr val="091E85"/>
                  </a:solidFill>
                </a:ln>
                <a:solidFill>
                  <a:srgbClr val="091E85"/>
                </a:solidFill>
                <a:effectLst>
                  <a:glow rad="2159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АРТИКУЛЯЦИЯ</a:t>
            </a:r>
            <a:endParaRPr lang="ru-RU" sz="5400" b="1" dirty="0">
              <a:ln>
                <a:solidFill>
                  <a:srgbClr val="091E85"/>
                </a:solidFill>
              </a:ln>
              <a:solidFill>
                <a:srgbClr val="091E85"/>
              </a:solidFill>
              <a:effectLst>
                <a:glow rad="2159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7571" y="4474091"/>
            <a:ext cx="7415829" cy="158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5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091E85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У воды удавы</a:t>
            </a:r>
          </a:p>
          <a:p>
            <a:pPr algn="r">
              <a:lnSpc>
                <a:spcPct val="90000"/>
              </a:lnSpc>
            </a:pPr>
            <a:r>
              <a:rPr lang="ru-RU" sz="5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27000">
                    <a:srgbClr val="091E85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(у-а-ы-у-а-ы)</a:t>
            </a:r>
          </a:p>
        </p:txBody>
      </p:sp>
    </p:spTree>
    <p:extLst>
      <p:ext uri="{BB962C8B-B14F-4D97-AF65-F5344CB8AC3E}">
        <p14:creationId xmlns:p14="http://schemas.microsoft.com/office/powerpoint/2010/main" val="26320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445</TotalTime>
  <Words>760</Words>
  <Application>Microsoft Office PowerPoint</Application>
  <PresentationFormat>Экран (4:3)</PresentationFormat>
  <Paragraphs>187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3" baseType="lpstr">
      <vt:lpstr>Arial</vt:lpstr>
      <vt:lpstr>Calibri</vt:lpstr>
      <vt:lpstr>Calibri Light</vt:lpstr>
      <vt:lpstr>Cambria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Design</cp:lastModifiedBy>
  <cp:revision>13</cp:revision>
  <dcterms:created xsi:type="dcterms:W3CDTF">2024-10-24T14:13:41Z</dcterms:created>
  <dcterms:modified xsi:type="dcterms:W3CDTF">2024-10-30T12:29:13Z</dcterms:modified>
</cp:coreProperties>
</file>