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1" r:id="rId4"/>
    <p:sldId id="284" r:id="rId5"/>
    <p:sldId id="265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67" r:id="rId14"/>
    <p:sldId id="279" r:id="rId15"/>
    <p:sldId id="256" r:id="rId16"/>
    <p:sldId id="268" r:id="rId17"/>
    <p:sldId id="269" r:id="rId18"/>
    <p:sldId id="270" r:id="rId19"/>
    <p:sldId id="271" r:id="rId20"/>
    <p:sldId id="272" r:id="rId21"/>
    <p:sldId id="278" r:id="rId22"/>
    <p:sldId id="283" r:id="rId23"/>
    <p:sldId id="275" r:id="rId24"/>
    <p:sldId id="281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99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7" autoAdjust="0"/>
    <p:restoredTop sz="94660"/>
  </p:normalViewPr>
  <p:slideViewPr>
    <p:cSldViewPr>
      <p:cViewPr>
        <p:scale>
          <a:sx n="66" d="100"/>
          <a:sy n="66" d="100"/>
        </p:scale>
        <p:origin x="-120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1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581A1-A79F-4773-82FA-13AD5CD00FF6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2CFB8-623A-4A3E-A149-0CCB274E8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2" Type="http://schemas.openxmlformats.org/officeDocument/2006/relationships/audio" Target="file:///C:\Users\user\Desktop\&#1079;&#1072;&#1085;&#1103;&#1090;&#1080;&#1077;%20&#1050;&#1088;&#1086;&#1096;&#1080;&#1083;&#1080;&#1085;&#1086;&#1081;\&#1055;&#1088;&#1077;&#1079;&#1077;&#1085;&#1090;&#1072;&#1094;&#1080;&#1103;.mp3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6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Main_server\&#1076;&#1076;&#1102;&#1090;\&#1044;&#1054;&#1050;&#1059;&#1052;&#1045;&#1053;&#1058;&#1067;\&#1054;&#1090;&#1076;&#1077;&#1083;%20&#1056;&#1048;&#1056;\&#1086;&#1090;&#1082;&#1088;%20&#1079;&#1072;&#1085;&#1103;&#1090;&#1080;&#1077;\&#1087;&#1088;&#1077;&#1079;&#1077;&#1085;&#1090;&#1072;&#1094;&#1080;&#1103;%20&#1080;%20&#1074;&#1080;&#1076;&#1077;&#1086;\&#1087;&#1088;&#1080;&#1090;&#1095;&#1072;%20&#1086;%20&#1089;&#1080;&#1083;&#1077;%20&#1089;&#1083;&#1086;&#1074;&#1072;1%20-%20&#1082;&#1086;&#1087;&#1080;&#1103;.avi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0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1.gif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2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11" Type="http://schemas.openxmlformats.org/officeDocument/2006/relationships/image" Target="../media/image26.jpeg"/><Relationship Id="rId5" Type="http://schemas.openxmlformats.org/officeDocument/2006/relationships/image" Target="../media/image9.jpeg"/><Relationship Id="rId10" Type="http://schemas.openxmlformats.org/officeDocument/2006/relationships/image" Target="../media/image25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27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3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11" Type="http://schemas.openxmlformats.org/officeDocument/2006/relationships/image" Target="../media/image29.jpeg"/><Relationship Id="rId5" Type="http://schemas.openxmlformats.org/officeDocument/2006/relationships/image" Target="../media/image9.jpeg"/><Relationship Id="rId10" Type="http://schemas.openxmlformats.org/officeDocument/2006/relationships/image" Target="../media/image28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oleObject" Target="../embeddings/oleObject5.bin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jpeg"/><Relationship Id="rId12" Type="http://schemas.openxmlformats.org/officeDocument/2006/relationships/oleObject" Target="../embeddings/oleObject4.bin"/><Relationship Id="rId2" Type="http://schemas.openxmlformats.org/officeDocument/2006/relationships/audio" Target="file:///C:\Users\user\Desktop\&#1079;&#1072;&#1085;&#1103;&#1090;&#1080;&#1077;%20&#1050;&#1088;&#1086;&#1096;&#1080;&#1083;&#1080;&#1085;&#1086;&#1081;\&#1055;&#1088;&#1077;&#1079;&#1077;&#1085;&#1090;&#1072;&#1094;&#1080;&#1103;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32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МБОУ ДОД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«Дворец детского (юношеского) творчества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Редакционно-издательский отдел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Школа начинающего журналиста</a:t>
            </a:r>
            <a:r>
              <a:rPr lang="ru-RU" sz="2400" dirty="0">
                <a:solidFill>
                  <a:schemeClr val="accent2"/>
                </a:solidFill>
              </a:rPr>
              <a:t/>
            </a:r>
            <a:br>
              <a:rPr lang="ru-RU" sz="2400" dirty="0">
                <a:solidFill>
                  <a:schemeClr val="accent2"/>
                </a:solidFill>
              </a:rPr>
            </a:br>
            <a:endParaRPr lang="ru-RU" sz="2400" dirty="0">
              <a:solidFill>
                <a:schemeClr val="accent2"/>
              </a:solidFill>
            </a:endParaRPr>
          </a:p>
        </p:txBody>
      </p:sp>
      <p:pic>
        <p:nvPicPr>
          <p:cNvPr id="49157" name="Picture 5" descr="Дворец - новое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500174"/>
            <a:ext cx="5733372" cy="4605092"/>
          </a:xfrm>
          <a:prstGeom prst="rect">
            <a:avLst/>
          </a:prstGeom>
          <a:noFill/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2843213" y="6237288"/>
            <a:ext cx="3889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</a:rPr>
              <a:t>Г. </a:t>
            </a:r>
            <a:r>
              <a:rPr lang="ru-RU" b="1" dirty="0" smtClean="0">
                <a:solidFill>
                  <a:srgbClr val="002060"/>
                </a:solidFill>
              </a:rPr>
              <a:t>Дзержинск</a:t>
            </a:r>
            <a:r>
              <a:rPr lang="ru-RU" b="1" smtClean="0">
                <a:solidFill>
                  <a:srgbClr val="002060"/>
                </a:solidFill>
              </a:rPr>
              <a:t>, 2014 год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28" y="1340769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graphicFrame>
        <p:nvGraphicFramePr>
          <p:cNvPr id="1026" name="Object 20"/>
          <p:cNvGraphicFramePr>
            <a:graphicFrameLocks noChangeAspect="1"/>
          </p:cNvGraphicFramePr>
          <p:nvPr/>
        </p:nvGraphicFramePr>
        <p:xfrm>
          <a:off x="1857356" y="1500174"/>
          <a:ext cx="2558518" cy="2500330"/>
        </p:xfrm>
        <a:graphic>
          <a:graphicData uri="http://schemas.openxmlformats.org/presentationml/2006/ole">
            <p:oleObj spid="_x0000_s1026" name="CorelDRAW" r:id="rId5" imgW="1954440" imgH="1851840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72066" y="1428736"/>
          <a:ext cx="2352042" cy="2428892"/>
        </p:xfrm>
        <a:graphic>
          <a:graphicData uri="http://schemas.openxmlformats.org/presentationml/2006/ole">
            <p:oleObj spid="_x0000_s1027" name="CorelDRAW" r:id="rId6" imgW="854280" imgH="854280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714744" y="2822406"/>
          <a:ext cx="1798640" cy="3054519"/>
        </p:xfrm>
        <a:graphic>
          <a:graphicData uri="http://schemas.openxmlformats.org/presentationml/2006/ole">
            <p:oleObj spid="_x0000_s1028" name="CorelDRAW" r:id="rId7" imgW="703800" imgH="1158480" progId="">
              <p:embed/>
            </p:oleObj>
          </a:graphicData>
        </a:graphic>
      </p:graphicFrame>
      <p:pic>
        <p:nvPicPr>
          <p:cNvPr id="10" name="Презентация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671514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9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8 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  </a:t>
                      </a:r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6.Хочешь мнений услышать десяток иль сто?</a:t>
            </a:r>
          </a:p>
          <a:p>
            <a:pPr algn="ctr"/>
            <a:r>
              <a:rPr lang="ru-RU" sz="2800" b="1" dirty="0" smtClean="0"/>
              <a:t>Собери в редакции круглый …?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8 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К</a:t>
                      </a:r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993366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993366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  </a:t>
                      </a:r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7.Листок-вопросник </a:t>
            </a:r>
          </a:p>
          <a:p>
            <a:pPr algn="ctr"/>
            <a:r>
              <a:rPr lang="ru-RU" sz="2800" b="1" dirty="0" smtClean="0"/>
              <a:t>с чередой ответов.</a:t>
            </a:r>
          </a:p>
          <a:p>
            <a:pPr algn="ctr"/>
            <a:r>
              <a:rPr lang="ru-RU" sz="2800" b="1" dirty="0" smtClean="0"/>
              <a:t>Эта разновидность интервью - ? 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 </a:t>
                      </a: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3366"/>
                          </a:solidFill>
                        </a:rPr>
                        <a:t>К</a:t>
                      </a:r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993366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993366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  </a:t>
                      </a:r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8.</a:t>
            </a:r>
            <a:r>
              <a:rPr lang="ru-RU" sz="2800" b="1" dirty="0" smtClean="0">
                <a:solidFill>
                  <a:srgbClr val="FF0000"/>
                </a:solidFill>
              </a:rPr>
              <a:t>Респондентов множество </a:t>
            </a:r>
          </a:p>
          <a:p>
            <a:pPr algn="ctr"/>
            <a:r>
              <a:rPr lang="ru-RU" sz="2800" b="1" dirty="0" smtClean="0"/>
              <a:t>на </a:t>
            </a:r>
            <a:r>
              <a:rPr lang="ru-RU" sz="2800" b="1" dirty="0" smtClean="0">
                <a:solidFill>
                  <a:srgbClr val="FF0000"/>
                </a:solidFill>
              </a:rPr>
              <a:t>один вопрос</a:t>
            </a:r>
            <a:r>
              <a:rPr lang="ru-RU" sz="2800" b="1" dirty="0" smtClean="0"/>
              <a:t>.</a:t>
            </a:r>
          </a:p>
          <a:p>
            <a:pPr algn="ctr"/>
            <a:r>
              <a:rPr lang="ru-RU" sz="2800" b="1" dirty="0" smtClean="0"/>
              <a:t>Узнает наше мнение </a:t>
            </a:r>
            <a:r>
              <a:rPr lang="ru-RU" sz="2800" b="1" dirty="0" smtClean="0">
                <a:solidFill>
                  <a:srgbClr val="FF0000"/>
                </a:solidFill>
              </a:rPr>
              <a:t>любопытный </a:t>
            </a:r>
            <a:r>
              <a:rPr lang="ru-RU" sz="2800" b="1" dirty="0" smtClean="0"/>
              <a:t>…?</a:t>
            </a:r>
            <a:endParaRPr lang="ru-RU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6000768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0"/>
            <a:ext cx="9358377" cy="3929066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Опрос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</a:p>
          <a:p>
            <a:pPr algn="ctr">
              <a:buFontTx/>
              <a:buChar char="-"/>
            </a:pPr>
            <a:r>
              <a:rPr lang="ru-RU" sz="4400" b="1" i="1" dirty="0" smtClean="0">
                <a:solidFill>
                  <a:srgbClr val="0070C0"/>
                </a:solidFill>
              </a:rPr>
              <a:t>краткая беседа для выяснения мнения </a:t>
            </a:r>
            <a:r>
              <a:rPr lang="ru-RU" sz="4400" b="1" i="1" smtClean="0">
                <a:solidFill>
                  <a:srgbClr val="0070C0"/>
                </a:solidFill>
              </a:rPr>
              <a:t>разных людей</a:t>
            </a:r>
            <a:endParaRPr lang="ru-RU" sz="4400" b="1" i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i="1" dirty="0" smtClean="0">
                <a:solidFill>
                  <a:srgbClr val="0070C0"/>
                </a:solidFill>
              </a:rPr>
              <a:t>на важную тему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599167" y="3317434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428728" y="6000768"/>
            <a:ext cx="771527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3554" name="Picture 2" descr="Z:\ДОКУМЕНТЫ\Отдел РИР\откр занятие\опрос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26906" y="2857496"/>
            <a:ext cx="5417094" cy="3172852"/>
          </a:xfrm>
          <a:prstGeom prst="rect">
            <a:avLst/>
          </a:prstGeom>
          <a:noFill/>
        </p:spPr>
      </p:pic>
      <p:sp>
        <p:nvSpPr>
          <p:cNvPr id="15" name="Freeform 20" descr="Папирус"/>
          <p:cNvSpPr>
            <a:spLocks/>
          </p:cNvSpPr>
          <p:nvPr/>
        </p:nvSpPr>
        <p:spPr bwMode="auto">
          <a:xfrm>
            <a:off x="285720" y="2643182"/>
            <a:ext cx="3522667" cy="3643338"/>
          </a:xfrm>
          <a:custGeom>
            <a:avLst/>
            <a:gdLst/>
            <a:ahLst/>
            <a:cxnLst>
              <a:cxn ang="0">
                <a:pos x="234" y="735"/>
              </a:cxn>
              <a:cxn ang="0">
                <a:pos x="402" y="1364"/>
              </a:cxn>
              <a:cxn ang="0">
                <a:pos x="1493" y="1111"/>
              </a:cxn>
              <a:cxn ang="0">
                <a:pos x="1380" y="578"/>
              </a:cxn>
              <a:cxn ang="0">
                <a:pos x="1499" y="468"/>
              </a:cxn>
              <a:cxn ang="0">
                <a:pos x="686" y="0"/>
              </a:cxn>
              <a:cxn ang="0">
                <a:pos x="418" y="299"/>
              </a:cxn>
              <a:cxn ang="0">
                <a:pos x="267" y="239"/>
              </a:cxn>
              <a:cxn ang="0">
                <a:pos x="153" y="354"/>
              </a:cxn>
              <a:cxn ang="0">
                <a:pos x="237" y="475"/>
              </a:cxn>
              <a:cxn ang="0">
                <a:pos x="21" y="730"/>
              </a:cxn>
              <a:cxn ang="0">
                <a:pos x="234" y="735"/>
              </a:cxn>
            </a:cxnLst>
            <a:rect l="0" t="0" r="r" b="b"/>
            <a:pathLst>
              <a:path w="1582" h="1426">
                <a:moveTo>
                  <a:pt x="234" y="735"/>
                </a:moveTo>
                <a:cubicBezTo>
                  <a:pt x="329" y="999"/>
                  <a:pt x="191" y="1254"/>
                  <a:pt x="402" y="1364"/>
                </a:cubicBezTo>
                <a:cubicBezTo>
                  <a:pt x="612" y="1426"/>
                  <a:pt x="1331" y="1237"/>
                  <a:pt x="1493" y="1111"/>
                </a:cubicBezTo>
                <a:cubicBezTo>
                  <a:pt x="1582" y="927"/>
                  <a:pt x="1384" y="793"/>
                  <a:pt x="1380" y="578"/>
                </a:cubicBezTo>
                <a:cubicBezTo>
                  <a:pt x="1536" y="514"/>
                  <a:pt x="1489" y="485"/>
                  <a:pt x="1499" y="468"/>
                </a:cubicBezTo>
                <a:cubicBezTo>
                  <a:pt x="1262" y="368"/>
                  <a:pt x="875" y="37"/>
                  <a:pt x="686" y="0"/>
                </a:cubicBezTo>
                <a:cubicBezTo>
                  <a:pt x="528" y="139"/>
                  <a:pt x="467" y="213"/>
                  <a:pt x="418" y="299"/>
                </a:cubicBezTo>
                <a:cubicBezTo>
                  <a:pt x="361" y="357"/>
                  <a:pt x="425" y="321"/>
                  <a:pt x="267" y="239"/>
                </a:cubicBezTo>
                <a:cubicBezTo>
                  <a:pt x="213" y="265"/>
                  <a:pt x="206" y="327"/>
                  <a:pt x="153" y="354"/>
                </a:cubicBezTo>
                <a:cubicBezTo>
                  <a:pt x="142" y="398"/>
                  <a:pt x="259" y="413"/>
                  <a:pt x="237" y="475"/>
                </a:cubicBezTo>
                <a:cubicBezTo>
                  <a:pt x="215" y="510"/>
                  <a:pt x="32" y="696"/>
                  <a:pt x="21" y="730"/>
                </a:cubicBezTo>
                <a:cubicBezTo>
                  <a:pt x="38" y="738"/>
                  <a:pt x="0" y="739"/>
                  <a:pt x="234" y="73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310804"/>
            <a:ext cx="121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Буква В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Сайт Школы начинающего журналиста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> http://mi-zhurnalisti.ucoz.ru/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9" name="Picture 3" descr="C:\Users\user\Desktop\Персональный сайт_files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притча о силе слова1 - копи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50065" y="0"/>
            <a:ext cx="964413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500042"/>
            <a:ext cx="8858279" cy="2143140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Правила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 подготовки и проведения опроса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714480" y="6000768"/>
            <a:ext cx="74295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357222" y="1908213"/>
            <a:ext cx="10001320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Что нужно взять, готовясь к опросу?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E36C0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локнот, ручку 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хорошее настроение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Блокнот - GIFT-COMPANY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3357562"/>
            <a:ext cx="450059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500042"/>
            <a:ext cx="8858279" cy="2143140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Правила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 подготовки и проведения опроса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714480" y="5929330"/>
            <a:ext cx="74295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357222" y="1908213"/>
            <a:ext cx="10001320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E36C0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.Заранее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определись с темой и составь вопросы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http://xn----btbtqqck.xn--p1ai/images/stories/article/0_7f858_88159389_xl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3143248"/>
            <a:ext cx="450059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214290"/>
            <a:ext cx="8858279" cy="1714512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Правила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 подготовки и проведения опроса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214414" y="6000768"/>
            <a:ext cx="72866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214346" y="1643051"/>
            <a:ext cx="9644130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3.Поздоровайся и представься.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4000" b="1" i="1" dirty="0" smtClean="0">
                <a:solidFill>
                  <a:srgbClr val="E36C0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ознакомься.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Задав вопрос,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важительно выслушивай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собеседника до конца,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перебивая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фотоальбом Юрий Резин в ТЦ Arbooz.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0430" y="4214818"/>
            <a:ext cx="264320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500042"/>
            <a:ext cx="8858279" cy="2143140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Правила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 подготовки </a:t>
            </a:r>
            <a:r>
              <a:rPr lang="ru-RU" sz="4400" b="1" smtClean="0">
                <a:solidFill>
                  <a:srgbClr val="0070C0"/>
                </a:solidFill>
              </a:rPr>
              <a:t>и проведения </a:t>
            </a:r>
            <a:r>
              <a:rPr lang="ru-RU" sz="4400" b="1" dirty="0" smtClean="0">
                <a:solidFill>
                  <a:srgbClr val="0070C0"/>
                </a:solidFill>
              </a:rPr>
              <a:t>опроса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714480" y="6000768"/>
            <a:ext cx="74295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357222" y="1908212"/>
            <a:ext cx="10001320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E36C0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твет запиши и за беседу…А потом попрощайся.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Англия, Америка и Испания под заказ и в наличии: NEXT, Zara, Carter's, Old Navy/GAP, Mango, Pull&amp;Bear.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43240" y="3214686"/>
            <a:ext cx="30718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714480" y="6000768"/>
            <a:ext cx="74295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Freeform 20" descr="Папирус"/>
          <p:cNvSpPr>
            <a:spLocks/>
          </p:cNvSpPr>
          <p:nvPr/>
        </p:nvSpPr>
        <p:spPr bwMode="auto">
          <a:xfrm>
            <a:off x="3214678" y="2714620"/>
            <a:ext cx="2951163" cy="2592388"/>
          </a:xfrm>
          <a:custGeom>
            <a:avLst/>
            <a:gdLst/>
            <a:ahLst/>
            <a:cxnLst>
              <a:cxn ang="0">
                <a:pos x="234" y="735"/>
              </a:cxn>
              <a:cxn ang="0">
                <a:pos x="402" y="1364"/>
              </a:cxn>
              <a:cxn ang="0">
                <a:pos x="1493" y="1111"/>
              </a:cxn>
              <a:cxn ang="0">
                <a:pos x="1380" y="578"/>
              </a:cxn>
              <a:cxn ang="0">
                <a:pos x="1499" y="468"/>
              </a:cxn>
              <a:cxn ang="0">
                <a:pos x="686" y="0"/>
              </a:cxn>
              <a:cxn ang="0">
                <a:pos x="418" y="299"/>
              </a:cxn>
              <a:cxn ang="0">
                <a:pos x="267" y="239"/>
              </a:cxn>
              <a:cxn ang="0">
                <a:pos x="153" y="354"/>
              </a:cxn>
              <a:cxn ang="0">
                <a:pos x="237" y="475"/>
              </a:cxn>
              <a:cxn ang="0">
                <a:pos x="21" y="730"/>
              </a:cxn>
              <a:cxn ang="0">
                <a:pos x="234" y="735"/>
              </a:cxn>
            </a:cxnLst>
            <a:rect l="0" t="0" r="r" b="b"/>
            <a:pathLst>
              <a:path w="1582" h="1426">
                <a:moveTo>
                  <a:pt x="234" y="735"/>
                </a:moveTo>
                <a:cubicBezTo>
                  <a:pt x="329" y="999"/>
                  <a:pt x="191" y="1254"/>
                  <a:pt x="402" y="1364"/>
                </a:cubicBezTo>
                <a:cubicBezTo>
                  <a:pt x="612" y="1426"/>
                  <a:pt x="1331" y="1237"/>
                  <a:pt x="1493" y="1111"/>
                </a:cubicBezTo>
                <a:cubicBezTo>
                  <a:pt x="1582" y="927"/>
                  <a:pt x="1384" y="793"/>
                  <a:pt x="1380" y="578"/>
                </a:cubicBezTo>
                <a:cubicBezTo>
                  <a:pt x="1536" y="514"/>
                  <a:pt x="1489" y="485"/>
                  <a:pt x="1499" y="468"/>
                </a:cubicBezTo>
                <a:cubicBezTo>
                  <a:pt x="1262" y="368"/>
                  <a:pt x="875" y="37"/>
                  <a:pt x="686" y="0"/>
                </a:cubicBezTo>
                <a:cubicBezTo>
                  <a:pt x="528" y="139"/>
                  <a:pt x="467" y="213"/>
                  <a:pt x="418" y="299"/>
                </a:cubicBezTo>
                <a:cubicBezTo>
                  <a:pt x="361" y="357"/>
                  <a:pt x="425" y="321"/>
                  <a:pt x="267" y="239"/>
                </a:cubicBezTo>
                <a:cubicBezTo>
                  <a:pt x="213" y="265"/>
                  <a:pt x="206" y="327"/>
                  <a:pt x="153" y="354"/>
                </a:cubicBezTo>
                <a:cubicBezTo>
                  <a:pt x="142" y="398"/>
                  <a:pt x="259" y="413"/>
                  <a:pt x="237" y="475"/>
                </a:cubicBezTo>
                <a:cubicBezTo>
                  <a:pt x="215" y="510"/>
                  <a:pt x="32" y="696"/>
                  <a:pt x="21" y="730"/>
                </a:cubicBezTo>
                <a:cubicBezTo>
                  <a:pt x="38" y="738"/>
                  <a:pt x="0" y="739"/>
                  <a:pt x="234" y="735"/>
                </a:cubicBezTo>
                <a:close/>
              </a:path>
            </a:pathLst>
          </a:custGeom>
          <a:blipFill dpi="0" rotWithShape="1">
            <a:blip r:embed="rId10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5" name="Freeform 23" descr="Папирус"/>
          <p:cNvSpPr>
            <a:spLocks/>
          </p:cNvSpPr>
          <p:nvPr/>
        </p:nvSpPr>
        <p:spPr bwMode="auto">
          <a:xfrm>
            <a:off x="3214678" y="3000372"/>
            <a:ext cx="2881312" cy="2419350"/>
          </a:xfrm>
          <a:custGeom>
            <a:avLst/>
            <a:gdLst/>
            <a:ahLst/>
            <a:cxnLst>
              <a:cxn ang="0">
                <a:pos x="234" y="735"/>
              </a:cxn>
              <a:cxn ang="0">
                <a:pos x="402" y="1364"/>
              </a:cxn>
              <a:cxn ang="0">
                <a:pos x="1493" y="1111"/>
              </a:cxn>
              <a:cxn ang="0">
                <a:pos x="1380" y="578"/>
              </a:cxn>
              <a:cxn ang="0">
                <a:pos x="1499" y="468"/>
              </a:cxn>
              <a:cxn ang="0">
                <a:pos x="686" y="0"/>
              </a:cxn>
              <a:cxn ang="0">
                <a:pos x="418" y="299"/>
              </a:cxn>
              <a:cxn ang="0">
                <a:pos x="267" y="239"/>
              </a:cxn>
              <a:cxn ang="0">
                <a:pos x="153" y="354"/>
              </a:cxn>
              <a:cxn ang="0">
                <a:pos x="237" y="475"/>
              </a:cxn>
              <a:cxn ang="0">
                <a:pos x="21" y="730"/>
              </a:cxn>
              <a:cxn ang="0">
                <a:pos x="234" y="735"/>
              </a:cxn>
            </a:cxnLst>
            <a:rect l="0" t="0" r="r" b="b"/>
            <a:pathLst>
              <a:path w="1582" h="1426">
                <a:moveTo>
                  <a:pt x="234" y="735"/>
                </a:moveTo>
                <a:cubicBezTo>
                  <a:pt x="329" y="999"/>
                  <a:pt x="191" y="1254"/>
                  <a:pt x="402" y="1364"/>
                </a:cubicBezTo>
                <a:cubicBezTo>
                  <a:pt x="612" y="1426"/>
                  <a:pt x="1331" y="1237"/>
                  <a:pt x="1493" y="1111"/>
                </a:cubicBezTo>
                <a:cubicBezTo>
                  <a:pt x="1582" y="927"/>
                  <a:pt x="1384" y="793"/>
                  <a:pt x="1380" y="578"/>
                </a:cubicBezTo>
                <a:cubicBezTo>
                  <a:pt x="1536" y="514"/>
                  <a:pt x="1489" y="485"/>
                  <a:pt x="1499" y="468"/>
                </a:cubicBezTo>
                <a:cubicBezTo>
                  <a:pt x="1262" y="368"/>
                  <a:pt x="875" y="37"/>
                  <a:pt x="686" y="0"/>
                </a:cubicBezTo>
                <a:cubicBezTo>
                  <a:pt x="528" y="139"/>
                  <a:pt x="467" y="213"/>
                  <a:pt x="418" y="299"/>
                </a:cubicBezTo>
                <a:cubicBezTo>
                  <a:pt x="361" y="357"/>
                  <a:pt x="425" y="321"/>
                  <a:pt x="267" y="239"/>
                </a:cubicBezTo>
                <a:cubicBezTo>
                  <a:pt x="213" y="265"/>
                  <a:pt x="206" y="327"/>
                  <a:pt x="153" y="354"/>
                </a:cubicBezTo>
                <a:cubicBezTo>
                  <a:pt x="142" y="398"/>
                  <a:pt x="259" y="413"/>
                  <a:pt x="237" y="475"/>
                </a:cubicBezTo>
                <a:cubicBezTo>
                  <a:pt x="215" y="510"/>
                  <a:pt x="32" y="696"/>
                  <a:pt x="21" y="730"/>
                </a:cubicBezTo>
                <a:cubicBezTo>
                  <a:pt x="38" y="738"/>
                  <a:pt x="0" y="739"/>
                  <a:pt x="234" y="73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214678" y="3071810"/>
            <a:ext cx="2736850" cy="2419350"/>
            <a:chOff x="247" y="391"/>
            <a:chExt cx="1582" cy="1426"/>
          </a:xfrm>
          <a:solidFill>
            <a:srgbClr val="0070C0"/>
          </a:solidFill>
        </p:grpSpPr>
        <p:sp>
          <p:nvSpPr>
            <p:cNvPr id="3089" name="Freeform 17" descr="Папирус"/>
            <p:cNvSpPr>
              <a:spLocks/>
            </p:cNvSpPr>
            <p:nvPr/>
          </p:nvSpPr>
          <p:spPr bwMode="auto">
            <a:xfrm>
              <a:off x="247" y="391"/>
              <a:ext cx="1582" cy="1426"/>
            </a:xfrm>
            <a:custGeom>
              <a:avLst/>
              <a:gdLst/>
              <a:ahLst/>
              <a:cxnLst>
                <a:cxn ang="0">
                  <a:pos x="234" y="735"/>
                </a:cxn>
                <a:cxn ang="0">
                  <a:pos x="402" y="1364"/>
                </a:cxn>
                <a:cxn ang="0">
                  <a:pos x="1493" y="1111"/>
                </a:cxn>
                <a:cxn ang="0">
                  <a:pos x="1380" y="578"/>
                </a:cxn>
                <a:cxn ang="0">
                  <a:pos x="1499" y="468"/>
                </a:cxn>
                <a:cxn ang="0">
                  <a:pos x="686" y="0"/>
                </a:cxn>
                <a:cxn ang="0">
                  <a:pos x="418" y="299"/>
                </a:cxn>
                <a:cxn ang="0">
                  <a:pos x="267" y="239"/>
                </a:cxn>
                <a:cxn ang="0">
                  <a:pos x="153" y="354"/>
                </a:cxn>
                <a:cxn ang="0">
                  <a:pos x="237" y="475"/>
                </a:cxn>
                <a:cxn ang="0">
                  <a:pos x="21" y="730"/>
                </a:cxn>
                <a:cxn ang="0">
                  <a:pos x="234" y="735"/>
                </a:cxn>
              </a:cxnLst>
              <a:rect l="0" t="0" r="r" b="b"/>
              <a:pathLst>
                <a:path w="1582" h="1426">
                  <a:moveTo>
                    <a:pt x="234" y="735"/>
                  </a:moveTo>
                  <a:cubicBezTo>
                    <a:pt x="329" y="999"/>
                    <a:pt x="191" y="1254"/>
                    <a:pt x="402" y="1364"/>
                  </a:cubicBezTo>
                  <a:cubicBezTo>
                    <a:pt x="612" y="1426"/>
                    <a:pt x="1331" y="1237"/>
                    <a:pt x="1493" y="1111"/>
                  </a:cubicBezTo>
                  <a:cubicBezTo>
                    <a:pt x="1582" y="927"/>
                    <a:pt x="1384" y="793"/>
                    <a:pt x="1380" y="578"/>
                  </a:cubicBezTo>
                  <a:cubicBezTo>
                    <a:pt x="1536" y="514"/>
                    <a:pt x="1489" y="485"/>
                    <a:pt x="1499" y="468"/>
                  </a:cubicBezTo>
                  <a:cubicBezTo>
                    <a:pt x="1262" y="368"/>
                    <a:pt x="875" y="37"/>
                    <a:pt x="686" y="0"/>
                  </a:cubicBezTo>
                  <a:cubicBezTo>
                    <a:pt x="528" y="139"/>
                    <a:pt x="467" y="213"/>
                    <a:pt x="418" y="299"/>
                  </a:cubicBezTo>
                  <a:cubicBezTo>
                    <a:pt x="361" y="357"/>
                    <a:pt x="425" y="321"/>
                    <a:pt x="267" y="239"/>
                  </a:cubicBezTo>
                  <a:cubicBezTo>
                    <a:pt x="213" y="265"/>
                    <a:pt x="206" y="327"/>
                    <a:pt x="153" y="354"/>
                  </a:cubicBezTo>
                  <a:cubicBezTo>
                    <a:pt x="142" y="398"/>
                    <a:pt x="259" y="413"/>
                    <a:pt x="237" y="475"/>
                  </a:cubicBezTo>
                  <a:cubicBezTo>
                    <a:pt x="215" y="510"/>
                    <a:pt x="32" y="696"/>
                    <a:pt x="21" y="730"/>
                  </a:cubicBezTo>
                  <a:cubicBezTo>
                    <a:pt x="38" y="738"/>
                    <a:pt x="0" y="739"/>
                    <a:pt x="234" y="7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Text Box 18"/>
            <p:cNvSpPr txBox="1">
              <a:spLocks noChangeArrowheads="1"/>
            </p:cNvSpPr>
            <p:nvPr/>
          </p:nvSpPr>
          <p:spPr bwMode="auto">
            <a:xfrm rot="-716136">
              <a:off x="565" y="980"/>
              <a:ext cx="1067" cy="3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2800" b="1" dirty="0">
                <a:solidFill>
                  <a:srgbClr val="CC33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2428860" y="2357430"/>
            <a:ext cx="4402137" cy="3622675"/>
            <a:chOff x="242" y="707"/>
            <a:chExt cx="1582" cy="1426"/>
          </a:xfrm>
          <a:solidFill>
            <a:srgbClr val="C00000"/>
          </a:solidFill>
        </p:grpSpPr>
        <p:sp>
          <p:nvSpPr>
            <p:cNvPr id="3098" name="Freeform 26" descr="Папирус"/>
            <p:cNvSpPr>
              <a:spLocks/>
            </p:cNvSpPr>
            <p:nvPr/>
          </p:nvSpPr>
          <p:spPr bwMode="auto">
            <a:xfrm>
              <a:off x="242" y="707"/>
              <a:ext cx="1582" cy="1426"/>
            </a:xfrm>
            <a:custGeom>
              <a:avLst/>
              <a:gdLst/>
              <a:ahLst/>
              <a:cxnLst>
                <a:cxn ang="0">
                  <a:pos x="234" y="735"/>
                </a:cxn>
                <a:cxn ang="0">
                  <a:pos x="402" y="1364"/>
                </a:cxn>
                <a:cxn ang="0">
                  <a:pos x="1493" y="1111"/>
                </a:cxn>
                <a:cxn ang="0">
                  <a:pos x="1380" y="578"/>
                </a:cxn>
                <a:cxn ang="0">
                  <a:pos x="1499" y="468"/>
                </a:cxn>
                <a:cxn ang="0">
                  <a:pos x="686" y="0"/>
                </a:cxn>
                <a:cxn ang="0">
                  <a:pos x="418" y="299"/>
                </a:cxn>
                <a:cxn ang="0">
                  <a:pos x="267" y="239"/>
                </a:cxn>
                <a:cxn ang="0">
                  <a:pos x="153" y="354"/>
                </a:cxn>
                <a:cxn ang="0">
                  <a:pos x="237" y="475"/>
                </a:cxn>
                <a:cxn ang="0">
                  <a:pos x="21" y="730"/>
                </a:cxn>
                <a:cxn ang="0">
                  <a:pos x="234" y="735"/>
                </a:cxn>
              </a:cxnLst>
              <a:rect l="0" t="0" r="r" b="b"/>
              <a:pathLst>
                <a:path w="1582" h="1426">
                  <a:moveTo>
                    <a:pt x="234" y="735"/>
                  </a:moveTo>
                  <a:cubicBezTo>
                    <a:pt x="329" y="999"/>
                    <a:pt x="191" y="1254"/>
                    <a:pt x="402" y="1364"/>
                  </a:cubicBezTo>
                  <a:cubicBezTo>
                    <a:pt x="612" y="1426"/>
                    <a:pt x="1331" y="1237"/>
                    <a:pt x="1493" y="1111"/>
                  </a:cubicBezTo>
                  <a:cubicBezTo>
                    <a:pt x="1582" y="927"/>
                    <a:pt x="1384" y="793"/>
                    <a:pt x="1380" y="578"/>
                  </a:cubicBezTo>
                  <a:cubicBezTo>
                    <a:pt x="1536" y="514"/>
                    <a:pt x="1489" y="485"/>
                    <a:pt x="1499" y="468"/>
                  </a:cubicBezTo>
                  <a:cubicBezTo>
                    <a:pt x="1262" y="368"/>
                    <a:pt x="875" y="37"/>
                    <a:pt x="686" y="0"/>
                  </a:cubicBezTo>
                  <a:cubicBezTo>
                    <a:pt x="528" y="139"/>
                    <a:pt x="467" y="213"/>
                    <a:pt x="418" y="299"/>
                  </a:cubicBezTo>
                  <a:cubicBezTo>
                    <a:pt x="361" y="357"/>
                    <a:pt x="425" y="321"/>
                    <a:pt x="267" y="239"/>
                  </a:cubicBezTo>
                  <a:cubicBezTo>
                    <a:pt x="213" y="265"/>
                    <a:pt x="206" y="327"/>
                    <a:pt x="153" y="354"/>
                  </a:cubicBezTo>
                  <a:cubicBezTo>
                    <a:pt x="142" y="398"/>
                    <a:pt x="259" y="413"/>
                    <a:pt x="237" y="475"/>
                  </a:cubicBezTo>
                  <a:cubicBezTo>
                    <a:pt x="215" y="510"/>
                    <a:pt x="32" y="696"/>
                    <a:pt x="21" y="730"/>
                  </a:cubicBezTo>
                  <a:cubicBezTo>
                    <a:pt x="38" y="738"/>
                    <a:pt x="0" y="739"/>
                    <a:pt x="234" y="7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 rot="20883864">
              <a:off x="569" y="1440"/>
              <a:ext cx="1036" cy="29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300" b="1" dirty="0" smtClean="0">
                  <a:solidFill>
                    <a:srgbClr val="CC3300"/>
                  </a:solidFill>
                  <a:latin typeface="Comic Sans MS" pitchFamily="66" charset="0"/>
                </a:rPr>
                <a:t>Интервью</a:t>
              </a:r>
              <a:endParaRPr lang="ru-RU" sz="4300" b="1" dirty="0">
                <a:solidFill>
                  <a:srgbClr val="CC3300"/>
                </a:solidFill>
                <a:latin typeface="Comic Sans MS" pitchFamily="66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0" y="6215082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тема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81503E-6 L -0.34775 0.0122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2222E-6 8.09249E-7 L 0.34531 0.0016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5723E-6 L 0.16041 -0.35723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095" grpId="0" animBg="1"/>
      <p:bldP spid="309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0"/>
            <a:ext cx="8858279" cy="1428736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Журналистская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физкультминутка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357290" y="6000768"/>
            <a:ext cx="778671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3794" name="Picture 2" descr="Физкультминутка элемент современного урок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86050" y="1357298"/>
            <a:ext cx="3857652" cy="46084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0"/>
            <a:ext cx="8858279" cy="2643182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Практическое задание -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опрос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928794" y="5500702"/>
            <a:ext cx="721520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357222" y="1500174"/>
            <a:ext cx="10001320" cy="3970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Тема: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«Дзержинску – 85!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Вопрос: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«За что вы любите Дзержинск?»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Фотогалерея города Дзержинск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90" y="1500174"/>
            <a:ext cx="4738711" cy="27146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0"/>
            <a:ext cx="8858279" cy="2643182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Самостоятельное задание -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опрос</a:t>
            </a: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928794" y="5500702"/>
            <a:ext cx="721520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-357222" y="1500174"/>
            <a:ext cx="10001320" cy="39703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Тема: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«Дзержинску – 85!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Вопрос?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www.district10comopark.org/uploads/handshake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388" y="-16145012"/>
            <a:ext cx="15240000" cy="11430000"/>
          </a:xfrm>
          <a:prstGeom prst="rect">
            <a:avLst/>
          </a:prstGeom>
          <a:noFill/>
        </p:spPr>
      </p:pic>
      <p:pic>
        <p:nvPicPr>
          <p:cNvPr id="14340" name="Picture 4" descr="http://pic.rutube.ru/video/bf/d2/bfd2c977ba52f1e56758e1a3e9f08127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1928802"/>
            <a:ext cx="5000660" cy="321471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6429396"/>
            <a:ext cx="164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итог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0" y="0"/>
            <a:ext cx="5143503" cy="4786322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sz="4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Продолжите дома опрос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тему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«Любимому Дворцу – 80 лет!»</a:t>
            </a:r>
            <a:endParaRPr lang="ru-RU" sz="4400" b="1" dirty="0" smtClean="0">
              <a:solidFill>
                <a:srgbClr val="0070C0"/>
              </a:solidFill>
            </a:endParaRP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428728" y="5715016"/>
            <a:ext cx="771527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Г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>
                <a:solidFill>
                  <a:srgbClr val="0033CC"/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6386" name="Picture 2" descr="8313.ru Дзержинск - Новости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76800" y="1071546"/>
            <a:ext cx="5410208" cy="405765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6072206"/>
            <a:ext cx="142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забудьте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500042"/>
            <a:ext cx="8858279" cy="4143404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sz="4800" b="1" i="1" dirty="0" smtClean="0">
              <a:solidFill>
                <a:srgbClr val="0070C0"/>
              </a:solidFill>
            </a:endParaRP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4342" name="Picture 6" descr="Украина с Россией поссорились из-за Колобка - информационный сайт газеты &quot;Кафа&quot; - свежие новости Феодосии, Крым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9468899">
            <a:off x="2870031" y="1129589"/>
            <a:ext cx="3143272" cy="2279546"/>
          </a:xfrm>
          <a:prstGeom prst="rect">
            <a:avLst/>
          </a:prstGeom>
          <a:noFill/>
        </p:spPr>
      </p:pic>
      <p:pic>
        <p:nvPicPr>
          <p:cNvPr id="35842" name="Picture 2" descr="Z:\ДОКУМЕНТЫ\Отдел РИР\откр занятие\стаканчик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3357562"/>
            <a:ext cx="3143272" cy="2428892"/>
          </a:xfrm>
          <a:prstGeom prst="rect">
            <a:avLst/>
          </a:prstGeom>
          <a:noFill/>
        </p:spPr>
      </p:pic>
      <p:pic>
        <p:nvPicPr>
          <p:cNvPr id="17" name="Рисунок 16" descr="Гела - Каталог продукции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 rot="11408699">
            <a:off x="2955021" y="3041646"/>
            <a:ext cx="1389043" cy="123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57158" y="585789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 свидания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4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9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285721" y="500042"/>
            <a:ext cx="8858279" cy="4143404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sz="4800" b="1" i="1" dirty="0" smtClean="0">
              <a:solidFill>
                <a:srgbClr val="0070C0"/>
              </a:solidFill>
            </a:endParaRPr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1007640">
            <a:off x="8354219" y="331743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4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-571536" y="-285776"/>
            <a:ext cx="1000132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2391" dir="19815307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3300"/>
                </a:solidFill>
                <a:latin typeface="Comic Sans MS" pitchFamily="66" charset="0"/>
              </a:rPr>
              <a:t>До встречи</a:t>
            </a:r>
          </a:p>
          <a:p>
            <a:pPr algn="ctr"/>
            <a:r>
              <a:rPr lang="ru-RU" sz="6600" b="1" dirty="0" smtClean="0">
                <a:solidFill>
                  <a:srgbClr val="FF3300"/>
                </a:solidFill>
                <a:latin typeface="Comic Sans MS" pitchFamily="66" charset="0"/>
              </a:rPr>
              <a:t> в Г</a:t>
            </a:r>
            <a:r>
              <a:rPr lang="ru-RU" sz="6600" b="1" dirty="0" smtClean="0">
                <a:solidFill>
                  <a:srgbClr val="FF9900"/>
                </a:solidFill>
                <a:latin typeface="Comic Sans MS" pitchFamily="66" charset="0"/>
              </a:rPr>
              <a:t>А</a:t>
            </a:r>
            <a:r>
              <a:rPr lang="ru-RU" sz="6600" b="1" dirty="0" smtClean="0">
                <a:solidFill>
                  <a:srgbClr val="009900"/>
                </a:solidFill>
                <a:latin typeface="Comic Sans MS" pitchFamily="66" charset="0"/>
              </a:rPr>
              <a:t>З</a:t>
            </a:r>
            <a:r>
              <a:rPr lang="ru-RU" sz="6600" b="1" dirty="0" smtClean="0">
                <a:solidFill>
                  <a:srgbClr val="3399FF"/>
                </a:solidFill>
                <a:latin typeface="Comic Sans MS" pitchFamily="66" charset="0"/>
              </a:rPr>
              <a:t>Е</a:t>
            </a:r>
            <a:r>
              <a:rPr lang="ru-RU" sz="6600" b="1" dirty="0" smtClean="0">
                <a:solidFill>
                  <a:srgbClr val="0033CC"/>
                </a:solidFill>
                <a:latin typeface="Comic Sans MS" pitchFamily="66" charset="0"/>
              </a:rPr>
              <a:t>Т</a:t>
            </a:r>
            <a:r>
              <a:rPr lang="ru-RU" sz="6600" b="1" dirty="0" smtClean="0">
                <a:solidFill>
                  <a:srgbClr val="CC00FF"/>
                </a:solidFill>
                <a:latin typeface="Comic Sans MS" pitchFamily="66" charset="0"/>
              </a:rPr>
              <a:t>Л</a:t>
            </a:r>
            <a:r>
              <a:rPr lang="ru-RU" sz="6600" b="1" dirty="0" smtClean="0">
                <a:solidFill>
                  <a:srgbClr val="FF3300"/>
                </a:solidFill>
                <a:latin typeface="Comic Sans MS" pitchFamily="66" charset="0"/>
              </a:rPr>
              <a:t>А</a:t>
            </a:r>
            <a:r>
              <a:rPr lang="ru-RU" sz="6600" b="1" dirty="0" smtClean="0">
                <a:solidFill>
                  <a:srgbClr val="FF9900"/>
                </a:solidFill>
                <a:latin typeface="Comic Sans MS" pitchFamily="66" charset="0"/>
              </a:rPr>
              <a:t>Н</a:t>
            </a:r>
            <a:r>
              <a:rPr lang="ru-RU" sz="6600" b="1" dirty="0" smtClean="0">
                <a:solidFill>
                  <a:srgbClr val="009900"/>
                </a:solidFill>
                <a:latin typeface="Comic Sans MS" pitchFamily="66" charset="0"/>
              </a:rPr>
              <a:t>Д</a:t>
            </a:r>
            <a:r>
              <a:rPr lang="ru-RU" sz="6600" b="1" dirty="0" smtClean="0">
                <a:solidFill>
                  <a:srgbClr val="3399FF"/>
                </a:solidFill>
                <a:latin typeface="Comic Sans MS" pitchFamily="66" charset="0"/>
              </a:rPr>
              <a:t>И</a:t>
            </a:r>
            <a:r>
              <a:rPr lang="ru-RU" sz="6600" b="1" dirty="0" smtClean="0">
                <a:solidFill>
                  <a:srgbClr val="0033CC"/>
                </a:solidFill>
                <a:latin typeface="Comic Sans MS" pitchFamily="66" charset="0"/>
              </a:rPr>
              <a:t>И!</a:t>
            </a:r>
            <a:endParaRPr lang="ru-RU" sz="66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8662" y="28572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338" name="Object 20"/>
          <p:cNvGraphicFramePr>
            <a:graphicFrameLocks noChangeAspect="1"/>
          </p:cNvGraphicFramePr>
          <p:nvPr/>
        </p:nvGraphicFramePr>
        <p:xfrm>
          <a:off x="-357222" y="1785926"/>
          <a:ext cx="3143999" cy="3071834"/>
        </p:xfrm>
        <a:graphic>
          <a:graphicData uri="http://schemas.openxmlformats.org/presentationml/2006/ole">
            <p:oleObj spid="_x0000_s14338" name="CorelDRAW" r:id="rId12" imgW="1954440" imgH="1851840" progId="">
              <p:embed/>
            </p:oleObj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511392" y="2143116"/>
          <a:ext cx="3632608" cy="2786082"/>
        </p:xfrm>
        <a:graphic>
          <a:graphicData uri="http://schemas.openxmlformats.org/presentationml/2006/ole">
            <p:oleObj spid="_x0000_s14339" name="CorelDRAW" r:id="rId13" imgW="1114200" imgH="828720" progId="">
              <p:embed/>
            </p:oleObj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2428860" y="2357430"/>
          <a:ext cx="3616148" cy="3733270"/>
        </p:xfrm>
        <a:graphic>
          <a:graphicData uri="http://schemas.openxmlformats.org/presentationml/2006/ole">
            <p:oleObj spid="_x0000_s14340" name="CorelDRAW" r:id="rId14" imgW="854280" imgH="854280" progId="">
              <p:embed/>
            </p:oleObj>
          </a:graphicData>
        </a:graphic>
      </p:graphicFrame>
      <p:pic>
        <p:nvPicPr>
          <p:cNvPr id="22" name="Презентац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6591336" y="5857892"/>
            <a:ext cx="1000108" cy="10001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27651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27652" name="Picture 4" descr="сканирование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27653" name="Picture 5" descr="сканирование0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27654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27655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27656" name="Picture 8" descr="сканирование00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27657" name="Freeform 9"/>
          <p:cNvSpPr>
            <a:spLocks/>
          </p:cNvSpPr>
          <p:nvPr/>
        </p:nvSpPr>
        <p:spPr bwMode="auto">
          <a:xfrm>
            <a:off x="107950" y="0"/>
            <a:ext cx="9382125" cy="6286520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solidFill>
              <a:srgbClr val="C00000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Тема занятия</a:t>
            </a:r>
          </a:p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«Опрос.</a:t>
            </a:r>
          </a:p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 Правила подготовки</a:t>
            </a:r>
          </a:p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 и проведения»</a:t>
            </a:r>
          </a:p>
          <a:p>
            <a:pPr algn="ctr"/>
            <a:endParaRPr lang="ru-RU" sz="3600" b="1" dirty="0" smtClean="0">
              <a:solidFill>
                <a:srgbClr val="C00000"/>
              </a:solidFill>
            </a:endParaRPr>
          </a:p>
        </p:txBody>
      </p:sp>
      <p:pic>
        <p:nvPicPr>
          <p:cNvPr id="27660" name="Picture 12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 rot="715530">
            <a:off x="8672209" y="3160085"/>
            <a:ext cx="1810767" cy="253675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00958" y="41433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" y="6217319"/>
            <a:ext cx="857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27651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27652" name="Picture 4" descr="сканирование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27653" name="Picture 5" descr="сканирование0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27654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27655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634639" y="1918873"/>
            <a:ext cx="3568701" cy="5400675"/>
          </a:xfrm>
          <a:prstGeom prst="rect">
            <a:avLst/>
          </a:prstGeom>
          <a:noFill/>
        </p:spPr>
      </p:pic>
      <p:pic>
        <p:nvPicPr>
          <p:cNvPr id="27656" name="Picture 8" descr="сканирование00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pic>
        <p:nvPicPr>
          <p:cNvPr id="27660" name="Picture 12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 rot="715530">
            <a:off x="8672209" y="3160085"/>
            <a:ext cx="1810767" cy="253675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00958" y="41433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338" name="Picture 2" descr="C:\Users\user\Desktop\interview-chat-pic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7290" y="571480"/>
            <a:ext cx="6272123" cy="5385663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500166" y="5429264"/>
            <a:ext cx="271464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Корреспондент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72000" y="5429264"/>
            <a:ext cx="292895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Респондент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1.В любой день недели –</a:t>
            </a:r>
          </a:p>
          <a:p>
            <a:pPr algn="ctr"/>
            <a:r>
              <a:rPr lang="ru-RU" sz="2800" b="1" dirty="0" smtClean="0"/>
              <a:t> в пятницу иль среду</a:t>
            </a:r>
          </a:p>
          <a:p>
            <a:pPr algn="ctr"/>
            <a:r>
              <a:rPr lang="ru-RU" sz="2800" b="1" dirty="0" smtClean="0"/>
              <a:t>Он ведет беседу. </a:t>
            </a:r>
          </a:p>
          <a:p>
            <a:pPr algn="ctr"/>
            <a:r>
              <a:rPr lang="ru-RU" sz="2800" b="1" dirty="0" smtClean="0"/>
              <a:t>Это корреспондент - ? 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2.В интервью-монологе </a:t>
            </a:r>
          </a:p>
          <a:p>
            <a:pPr algn="ctr"/>
            <a:r>
              <a:rPr lang="ru-RU" sz="2800" b="1" dirty="0" smtClean="0"/>
              <a:t>много фактов и чисел.</a:t>
            </a:r>
          </a:p>
          <a:p>
            <a:pPr algn="ctr"/>
            <a:r>
              <a:rPr lang="ru-RU" sz="2800" b="1" dirty="0" smtClean="0"/>
              <a:t>Так собеседник </a:t>
            </a:r>
          </a:p>
          <a:p>
            <a:pPr algn="ctr"/>
            <a:r>
              <a:rPr lang="ru-RU" sz="2800" b="1" dirty="0" smtClean="0"/>
              <a:t>выражает свою ... ?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3.Готовь вопросы, </a:t>
            </a:r>
          </a:p>
          <a:p>
            <a:pPr algn="ctr"/>
            <a:r>
              <a:rPr lang="ru-RU" sz="2800" b="1" dirty="0" smtClean="0"/>
              <a:t>оттачивай слог,</a:t>
            </a:r>
          </a:p>
          <a:p>
            <a:pPr algn="ctr"/>
            <a:r>
              <a:rPr lang="ru-RU" sz="2800" b="1" dirty="0" smtClean="0"/>
              <a:t>Если с респондентом</a:t>
            </a:r>
          </a:p>
          <a:p>
            <a:pPr algn="ctr"/>
            <a:r>
              <a:rPr lang="ru-RU" sz="2800" b="1" dirty="0" smtClean="0"/>
              <a:t> ведешь…?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 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4.В беседе нужны </a:t>
            </a:r>
          </a:p>
          <a:p>
            <a:pPr algn="ctr"/>
            <a:r>
              <a:rPr lang="ru-RU" sz="2800" b="1" dirty="0" smtClean="0"/>
              <a:t>образ и сноровка,</a:t>
            </a:r>
          </a:p>
          <a:p>
            <a:pPr algn="ctr"/>
            <a:r>
              <a:rPr lang="ru-RU" sz="2800" b="1" dirty="0" smtClean="0"/>
              <a:t>Чтоб получилось интервью - ? 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2268538" y="3279775"/>
            <a:ext cx="2322512" cy="3254375"/>
          </a:xfrm>
          <a:prstGeom prst="rect">
            <a:avLst/>
          </a:prstGeom>
          <a:noFill/>
        </p:spPr>
      </p:pic>
      <p:pic>
        <p:nvPicPr>
          <p:cNvPr id="3075" name="Picture 3" descr="ГАЗЕТА_ноябрь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608647">
            <a:off x="-252413" y="-387350"/>
            <a:ext cx="3222626" cy="4525963"/>
          </a:xfrm>
          <a:noFill/>
          <a:ln/>
        </p:spPr>
      </p:pic>
      <p:pic>
        <p:nvPicPr>
          <p:cNvPr id="3076" name="Picture 4" descr="сканирование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557338"/>
            <a:ext cx="3170238" cy="4392612"/>
          </a:xfrm>
          <a:prstGeom prst="rect">
            <a:avLst/>
          </a:prstGeom>
          <a:noFill/>
        </p:spPr>
      </p:pic>
      <p:pic>
        <p:nvPicPr>
          <p:cNvPr id="3077" name="Picture 5" descr="сканирование00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84536">
            <a:off x="2916238" y="-315913"/>
            <a:ext cx="4195762" cy="6046788"/>
          </a:xfrm>
          <a:prstGeom prst="rect">
            <a:avLst/>
          </a:prstGeom>
          <a:noFill/>
        </p:spPr>
      </p:pic>
      <p:pic>
        <p:nvPicPr>
          <p:cNvPr id="3078" name="Picture 6" descr="ГАЗЕТА_апрель 2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1055154">
            <a:off x="6354763" y="-234950"/>
            <a:ext cx="2970212" cy="4679950"/>
          </a:xfrm>
          <a:noFill/>
          <a:ln/>
        </p:spPr>
      </p:pic>
      <p:pic>
        <p:nvPicPr>
          <p:cNvPr id="3079" name="Picture 7" descr="ГАЗЕТА_октябрь2004"/>
          <p:cNvPicPr>
            <a:picLocks noChangeAspect="1" noChangeArrowheads="1"/>
          </p:cNvPicPr>
          <p:nvPr/>
        </p:nvPicPr>
        <p:blipFill>
          <a:blip r:embed="rId7" cstate="print"/>
          <a:srcRect t="-1926" b="1819"/>
          <a:stretch>
            <a:fillRect/>
          </a:stretch>
        </p:blipFill>
        <p:spPr bwMode="auto">
          <a:xfrm rot="-1426159">
            <a:off x="-757238" y="2205038"/>
            <a:ext cx="3568701" cy="5400675"/>
          </a:xfrm>
          <a:prstGeom prst="rect">
            <a:avLst/>
          </a:prstGeom>
          <a:noFill/>
        </p:spPr>
      </p:pic>
      <p:pic>
        <p:nvPicPr>
          <p:cNvPr id="3080" name="Picture 8" descr="сканирование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24375">
            <a:off x="5726113" y="2922588"/>
            <a:ext cx="3295650" cy="4608512"/>
          </a:xfrm>
          <a:prstGeom prst="rect">
            <a:avLst/>
          </a:prstGeom>
          <a:noFill/>
        </p:spPr>
      </p:pic>
      <p:sp>
        <p:nvSpPr>
          <p:cNvPr id="3081" name="Freeform 9"/>
          <p:cNvSpPr>
            <a:spLocks/>
          </p:cNvSpPr>
          <p:nvPr/>
        </p:nvSpPr>
        <p:spPr bwMode="auto">
          <a:xfrm>
            <a:off x="107950" y="2060575"/>
            <a:ext cx="9382125" cy="1800225"/>
          </a:xfrm>
          <a:custGeom>
            <a:avLst/>
            <a:gdLst/>
            <a:ahLst/>
            <a:cxnLst>
              <a:cxn ang="0">
                <a:pos x="171" y="1810"/>
              </a:cxn>
              <a:cxn ang="0">
                <a:pos x="528" y="2139"/>
              </a:cxn>
              <a:cxn ang="0">
                <a:pos x="629" y="1975"/>
              </a:cxn>
              <a:cxn ang="0">
                <a:pos x="976" y="2240"/>
              </a:cxn>
              <a:cxn ang="0">
                <a:pos x="1095" y="2158"/>
              </a:cxn>
              <a:cxn ang="0">
                <a:pos x="1259" y="2039"/>
              </a:cxn>
              <a:cxn ang="0">
                <a:pos x="1461" y="2158"/>
              </a:cxn>
              <a:cxn ang="0">
                <a:pos x="1872" y="2331"/>
              </a:cxn>
              <a:cxn ang="0">
                <a:pos x="1991" y="2405"/>
              </a:cxn>
              <a:cxn ang="0">
                <a:pos x="2229" y="2469"/>
              </a:cxn>
              <a:cxn ang="0">
                <a:pos x="2475" y="2331"/>
              </a:cxn>
              <a:cxn ang="0">
                <a:pos x="2777" y="2478"/>
              </a:cxn>
              <a:cxn ang="0">
                <a:pos x="3125" y="2322"/>
              </a:cxn>
              <a:cxn ang="0">
                <a:pos x="3371" y="2158"/>
              </a:cxn>
              <a:cxn ang="0">
                <a:pos x="3673" y="2341"/>
              </a:cxn>
              <a:cxn ang="0">
                <a:pos x="3883" y="2194"/>
              </a:cxn>
              <a:cxn ang="0">
                <a:pos x="4039" y="1829"/>
              </a:cxn>
              <a:cxn ang="0">
                <a:pos x="4267" y="1874"/>
              </a:cxn>
              <a:cxn ang="0">
                <a:pos x="4487" y="1856"/>
              </a:cxn>
              <a:cxn ang="0">
                <a:pos x="4706" y="1591"/>
              </a:cxn>
              <a:cxn ang="0">
                <a:pos x="4807" y="1682"/>
              </a:cxn>
              <a:cxn ang="0">
                <a:pos x="5154" y="1774"/>
              </a:cxn>
              <a:cxn ang="0">
                <a:pos x="5319" y="1801"/>
              </a:cxn>
              <a:cxn ang="0">
                <a:pos x="5474" y="1637"/>
              </a:cxn>
              <a:cxn ang="0">
                <a:pos x="5520" y="1106"/>
              </a:cxn>
              <a:cxn ang="0">
                <a:pos x="5593" y="997"/>
              </a:cxn>
              <a:cxn ang="0">
                <a:pos x="5465" y="823"/>
              </a:cxn>
              <a:cxn ang="0">
                <a:pos x="5392" y="640"/>
              </a:cxn>
              <a:cxn ang="0">
                <a:pos x="5173" y="503"/>
              </a:cxn>
              <a:cxn ang="0">
                <a:pos x="5081" y="375"/>
              </a:cxn>
              <a:cxn ang="0">
                <a:pos x="4606" y="375"/>
              </a:cxn>
              <a:cxn ang="0">
                <a:pos x="4542" y="256"/>
              </a:cxn>
              <a:cxn ang="0">
                <a:pos x="4331" y="128"/>
              </a:cxn>
              <a:cxn ang="0">
                <a:pos x="3911" y="265"/>
              </a:cxn>
              <a:cxn ang="0">
                <a:pos x="3435" y="0"/>
              </a:cxn>
              <a:cxn ang="0">
                <a:pos x="2695" y="91"/>
              </a:cxn>
              <a:cxn ang="0">
                <a:pos x="1945" y="366"/>
              </a:cxn>
              <a:cxn ang="0">
                <a:pos x="1973" y="311"/>
              </a:cxn>
              <a:cxn ang="0">
                <a:pos x="1634" y="128"/>
              </a:cxn>
              <a:cxn ang="0">
                <a:pos x="912" y="421"/>
              </a:cxn>
              <a:cxn ang="0">
                <a:pos x="409" y="357"/>
              </a:cxn>
              <a:cxn ang="0">
                <a:pos x="144" y="512"/>
              </a:cxn>
              <a:cxn ang="0">
                <a:pos x="190" y="914"/>
              </a:cxn>
              <a:cxn ang="0">
                <a:pos x="190" y="1042"/>
              </a:cxn>
              <a:cxn ang="0">
                <a:pos x="107" y="1134"/>
              </a:cxn>
              <a:cxn ang="0">
                <a:pos x="43" y="1646"/>
              </a:cxn>
              <a:cxn ang="0">
                <a:pos x="162" y="1865"/>
              </a:cxn>
              <a:cxn ang="0">
                <a:pos x="254" y="1984"/>
              </a:cxn>
              <a:cxn ang="0">
                <a:pos x="318" y="2030"/>
              </a:cxn>
            </a:cxnLst>
            <a:rect l="0" t="0" r="r" b="b"/>
            <a:pathLst>
              <a:path w="5593" h="2487">
                <a:moveTo>
                  <a:pt x="162" y="1573"/>
                </a:moveTo>
                <a:cubicBezTo>
                  <a:pt x="165" y="1652"/>
                  <a:pt x="163" y="1731"/>
                  <a:pt x="171" y="1810"/>
                </a:cubicBezTo>
                <a:cubicBezTo>
                  <a:pt x="174" y="1836"/>
                  <a:pt x="214" y="1895"/>
                  <a:pt x="226" y="1911"/>
                </a:cubicBezTo>
                <a:cubicBezTo>
                  <a:pt x="313" y="2025"/>
                  <a:pt x="391" y="2093"/>
                  <a:pt x="528" y="2139"/>
                </a:cubicBezTo>
                <a:cubicBezTo>
                  <a:pt x="590" y="2118"/>
                  <a:pt x="544" y="2143"/>
                  <a:pt x="574" y="2030"/>
                </a:cubicBezTo>
                <a:cubicBezTo>
                  <a:pt x="586" y="1987"/>
                  <a:pt x="592" y="1993"/>
                  <a:pt x="629" y="1975"/>
                </a:cubicBezTo>
                <a:cubicBezTo>
                  <a:pt x="732" y="2037"/>
                  <a:pt x="800" y="2119"/>
                  <a:pt x="885" y="2203"/>
                </a:cubicBezTo>
                <a:cubicBezTo>
                  <a:pt x="908" y="2226"/>
                  <a:pt x="976" y="2240"/>
                  <a:pt x="976" y="2240"/>
                </a:cubicBezTo>
                <a:cubicBezTo>
                  <a:pt x="999" y="2225"/>
                  <a:pt x="1027" y="2219"/>
                  <a:pt x="1049" y="2203"/>
                </a:cubicBezTo>
                <a:cubicBezTo>
                  <a:pt x="1067" y="2191"/>
                  <a:pt x="1078" y="2171"/>
                  <a:pt x="1095" y="2158"/>
                </a:cubicBezTo>
                <a:cubicBezTo>
                  <a:pt x="1115" y="2143"/>
                  <a:pt x="1139" y="2136"/>
                  <a:pt x="1159" y="2121"/>
                </a:cubicBezTo>
                <a:cubicBezTo>
                  <a:pt x="1218" y="2076"/>
                  <a:pt x="1189" y="2071"/>
                  <a:pt x="1259" y="2039"/>
                </a:cubicBezTo>
                <a:cubicBezTo>
                  <a:pt x="1282" y="2029"/>
                  <a:pt x="1309" y="2029"/>
                  <a:pt x="1333" y="2021"/>
                </a:cubicBezTo>
                <a:cubicBezTo>
                  <a:pt x="1401" y="2048"/>
                  <a:pt x="1425" y="2100"/>
                  <a:pt x="1461" y="2158"/>
                </a:cubicBezTo>
                <a:cubicBezTo>
                  <a:pt x="1515" y="2243"/>
                  <a:pt x="1608" y="2378"/>
                  <a:pt x="1707" y="2405"/>
                </a:cubicBezTo>
                <a:cubicBezTo>
                  <a:pt x="1864" y="2378"/>
                  <a:pt x="1781" y="2400"/>
                  <a:pt x="1872" y="2331"/>
                </a:cubicBezTo>
                <a:cubicBezTo>
                  <a:pt x="1890" y="2334"/>
                  <a:pt x="1911" y="2331"/>
                  <a:pt x="1927" y="2341"/>
                </a:cubicBezTo>
                <a:cubicBezTo>
                  <a:pt x="1953" y="2357"/>
                  <a:pt x="1970" y="2384"/>
                  <a:pt x="1991" y="2405"/>
                </a:cubicBezTo>
                <a:cubicBezTo>
                  <a:pt x="2038" y="2452"/>
                  <a:pt x="2076" y="2472"/>
                  <a:pt x="2137" y="2487"/>
                </a:cubicBezTo>
                <a:cubicBezTo>
                  <a:pt x="2168" y="2481"/>
                  <a:pt x="2199" y="2478"/>
                  <a:pt x="2229" y="2469"/>
                </a:cubicBezTo>
                <a:cubicBezTo>
                  <a:pt x="2260" y="2460"/>
                  <a:pt x="2320" y="2432"/>
                  <a:pt x="2320" y="2432"/>
                </a:cubicBezTo>
                <a:cubicBezTo>
                  <a:pt x="2376" y="2387"/>
                  <a:pt x="2407" y="2355"/>
                  <a:pt x="2475" y="2331"/>
                </a:cubicBezTo>
                <a:cubicBezTo>
                  <a:pt x="2558" y="2365"/>
                  <a:pt x="2619" y="2425"/>
                  <a:pt x="2695" y="2459"/>
                </a:cubicBezTo>
                <a:cubicBezTo>
                  <a:pt x="2711" y="2466"/>
                  <a:pt x="2762" y="2475"/>
                  <a:pt x="2777" y="2478"/>
                </a:cubicBezTo>
                <a:cubicBezTo>
                  <a:pt x="2855" y="2465"/>
                  <a:pt x="2943" y="2452"/>
                  <a:pt x="3015" y="2414"/>
                </a:cubicBezTo>
                <a:cubicBezTo>
                  <a:pt x="3074" y="2383"/>
                  <a:pt x="3079" y="2364"/>
                  <a:pt x="3125" y="2322"/>
                </a:cubicBezTo>
                <a:cubicBezTo>
                  <a:pt x="3295" y="2166"/>
                  <a:pt x="3089" y="2355"/>
                  <a:pt x="3253" y="2231"/>
                </a:cubicBezTo>
                <a:cubicBezTo>
                  <a:pt x="3308" y="2190"/>
                  <a:pt x="3305" y="2180"/>
                  <a:pt x="3371" y="2158"/>
                </a:cubicBezTo>
                <a:cubicBezTo>
                  <a:pt x="3420" y="2218"/>
                  <a:pt x="3496" y="2294"/>
                  <a:pt x="3573" y="2322"/>
                </a:cubicBezTo>
                <a:cubicBezTo>
                  <a:pt x="3605" y="2333"/>
                  <a:pt x="3640" y="2334"/>
                  <a:pt x="3673" y="2341"/>
                </a:cubicBezTo>
                <a:cubicBezTo>
                  <a:pt x="3710" y="2329"/>
                  <a:pt x="3750" y="2324"/>
                  <a:pt x="3783" y="2304"/>
                </a:cubicBezTo>
                <a:cubicBezTo>
                  <a:pt x="3826" y="2279"/>
                  <a:pt x="3848" y="2229"/>
                  <a:pt x="3883" y="2194"/>
                </a:cubicBezTo>
                <a:cubicBezTo>
                  <a:pt x="3931" y="2088"/>
                  <a:pt x="3972" y="1979"/>
                  <a:pt x="4021" y="1874"/>
                </a:cubicBezTo>
                <a:cubicBezTo>
                  <a:pt x="4028" y="1859"/>
                  <a:pt x="4029" y="1842"/>
                  <a:pt x="4039" y="1829"/>
                </a:cubicBezTo>
                <a:cubicBezTo>
                  <a:pt x="4055" y="1808"/>
                  <a:pt x="4089" y="1794"/>
                  <a:pt x="4112" y="1783"/>
                </a:cubicBezTo>
                <a:cubicBezTo>
                  <a:pt x="4170" y="1806"/>
                  <a:pt x="4209" y="1851"/>
                  <a:pt x="4267" y="1874"/>
                </a:cubicBezTo>
                <a:cubicBezTo>
                  <a:pt x="4293" y="1884"/>
                  <a:pt x="4323" y="1886"/>
                  <a:pt x="4350" y="1893"/>
                </a:cubicBezTo>
                <a:cubicBezTo>
                  <a:pt x="4396" y="1881"/>
                  <a:pt x="4444" y="1876"/>
                  <a:pt x="4487" y="1856"/>
                </a:cubicBezTo>
                <a:cubicBezTo>
                  <a:pt x="4514" y="1844"/>
                  <a:pt x="4566" y="1765"/>
                  <a:pt x="4578" y="1746"/>
                </a:cubicBezTo>
                <a:cubicBezTo>
                  <a:pt x="4614" y="1690"/>
                  <a:pt x="4649" y="1629"/>
                  <a:pt x="4706" y="1591"/>
                </a:cubicBezTo>
                <a:cubicBezTo>
                  <a:pt x="4726" y="1610"/>
                  <a:pt x="4740" y="1636"/>
                  <a:pt x="4761" y="1655"/>
                </a:cubicBezTo>
                <a:cubicBezTo>
                  <a:pt x="4774" y="1667"/>
                  <a:pt x="4793" y="1672"/>
                  <a:pt x="4807" y="1682"/>
                </a:cubicBezTo>
                <a:cubicBezTo>
                  <a:pt x="4875" y="1732"/>
                  <a:pt x="4912" y="1760"/>
                  <a:pt x="4981" y="1801"/>
                </a:cubicBezTo>
                <a:cubicBezTo>
                  <a:pt x="5039" y="1792"/>
                  <a:pt x="5098" y="1789"/>
                  <a:pt x="5154" y="1774"/>
                </a:cubicBezTo>
                <a:cubicBezTo>
                  <a:pt x="5167" y="1771"/>
                  <a:pt x="5169" y="1750"/>
                  <a:pt x="5182" y="1746"/>
                </a:cubicBezTo>
                <a:cubicBezTo>
                  <a:pt x="5204" y="1739"/>
                  <a:pt x="5298" y="1793"/>
                  <a:pt x="5319" y="1801"/>
                </a:cubicBezTo>
                <a:cubicBezTo>
                  <a:pt x="5356" y="1789"/>
                  <a:pt x="5397" y="1786"/>
                  <a:pt x="5429" y="1765"/>
                </a:cubicBezTo>
                <a:cubicBezTo>
                  <a:pt x="5452" y="1750"/>
                  <a:pt x="5470" y="1653"/>
                  <a:pt x="5474" y="1637"/>
                </a:cubicBezTo>
                <a:cubicBezTo>
                  <a:pt x="5493" y="1482"/>
                  <a:pt x="5459" y="1331"/>
                  <a:pt x="5429" y="1179"/>
                </a:cubicBezTo>
                <a:cubicBezTo>
                  <a:pt x="5447" y="1125"/>
                  <a:pt x="5486" y="1141"/>
                  <a:pt x="5520" y="1106"/>
                </a:cubicBezTo>
                <a:cubicBezTo>
                  <a:pt x="5531" y="1095"/>
                  <a:pt x="5539" y="1082"/>
                  <a:pt x="5547" y="1070"/>
                </a:cubicBezTo>
                <a:cubicBezTo>
                  <a:pt x="5563" y="1046"/>
                  <a:pt x="5593" y="997"/>
                  <a:pt x="5593" y="997"/>
                </a:cubicBezTo>
                <a:cubicBezTo>
                  <a:pt x="5584" y="960"/>
                  <a:pt x="5579" y="923"/>
                  <a:pt x="5566" y="887"/>
                </a:cubicBezTo>
                <a:cubicBezTo>
                  <a:pt x="5555" y="855"/>
                  <a:pt x="5490" y="839"/>
                  <a:pt x="5465" y="823"/>
                </a:cubicBezTo>
                <a:cubicBezTo>
                  <a:pt x="5456" y="780"/>
                  <a:pt x="5450" y="737"/>
                  <a:pt x="5438" y="695"/>
                </a:cubicBezTo>
                <a:cubicBezTo>
                  <a:pt x="5433" y="679"/>
                  <a:pt x="5403" y="649"/>
                  <a:pt x="5392" y="640"/>
                </a:cubicBezTo>
                <a:cubicBezTo>
                  <a:pt x="5362" y="615"/>
                  <a:pt x="5337" y="581"/>
                  <a:pt x="5301" y="567"/>
                </a:cubicBezTo>
                <a:cubicBezTo>
                  <a:pt x="5256" y="549"/>
                  <a:pt x="5214" y="530"/>
                  <a:pt x="5173" y="503"/>
                </a:cubicBezTo>
                <a:cubicBezTo>
                  <a:pt x="5153" y="446"/>
                  <a:pt x="5201" y="477"/>
                  <a:pt x="5173" y="430"/>
                </a:cubicBezTo>
                <a:cubicBezTo>
                  <a:pt x="5154" y="398"/>
                  <a:pt x="5111" y="389"/>
                  <a:pt x="5081" y="375"/>
                </a:cubicBezTo>
                <a:cubicBezTo>
                  <a:pt x="4972" y="325"/>
                  <a:pt x="4969" y="313"/>
                  <a:pt x="4843" y="302"/>
                </a:cubicBezTo>
                <a:cubicBezTo>
                  <a:pt x="4703" y="310"/>
                  <a:pt x="4678" y="283"/>
                  <a:pt x="4606" y="375"/>
                </a:cubicBezTo>
                <a:cubicBezTo>
                  <a:pt x="4627" y="506"/>
                  <a:pt x="4618" y="359"/>
                  <a:pt x="4606" y="329"/>
                </a:cubicBezTo>
                <a:cubicBezTo>
                  <a:pt x="4587" y="281"/>
                  <a:pt x="4578" y="285"/>
                  <a:pt x="4542" y="256"/>
                </a:cubicBezTo>
                <a:cubicBezTo>
                  <a:pt x="4428" y="165"/>
                  <a:pt x="4553" y="252"/>
                  <a:pt x="4405" y="174"/>
                </a:cubicBezTo>
                <a:cubicBezTo>
                  <a:pt x="4379" y="160"/>
                  <a:pt x="4358" y="138"/>
                  <a:pt x="4331" y="128"/>
                </a:cubicBezTo>
                <a:cubicBezTo>
                  <a:pt x="4279" y="109"/>
                  <a:pt x="4222" y="115"/>
                  <a:pt x="4167" y="110"/>
                </a:cubicBezTo>
                <a:cubicBezTo>
                  <a:pt x="4023" y="120"/>
                  <a:pt x="3950" y="111"/>
                  <a:pt x="3911" y="265"/>
                </a:cubicBezTo>
                <a:cubicBezTo>
                  <a:pt x="3868" y="152"/>
                  <a:pt x="3849" y="148"/>
                  <a:pt x="3737" y="82"/>
                </a:cubicBezTo>
                <a:cubicBezTo>
                  <a:pt x="3615" y="10"/>
                  <a:pt x="3585" y="11"/>
                  <a:pt x="3435" y="0"/>
                </a:cubicBezTo>
                <a:cubicBezTo>
                  <a:pt x="3174" y="9"/>
                  <a:pt x="3025" y="14"/>
                  <a:pt x="2805" y="146"/>
                </a:cubicBezTo>
                <a:cubicBezTo>
                  <a:pt x="2776" y="105"/>
                  <a:pt x="2743" y="101"/>
                  <a:pt x="2695" y="91"/>
                </a:cubicBezTo>
                <a:cubicBezTo>
                  <a:pt x="2508" y="103"/>
                  <a:pt x="2313" y="100"/>
                  <a:pt x="2146" y="201"/>
                </a:cubicBezTo>
                <a:cubicBezTo>
                  <a:pt x="1797" y="411"/>
                  <a:pt x="2074" y="244"/>
                  <a:pt x="1945" y="366"/>
                </a:cubicBezTo>
                <a:cubicBezTo>
                  <a:pt x="1937" y="374"/>
                  <a:pt x="1958" y="348"/>
                  <a:pt x="1963" y="338"/>
                </a:cubicBezTo>
                <a:cubicBezTo>
                  <a:pt x="1967" y="329"/>
                  <a:pt x="1970" y="320"/>
                  <a:pt x="1973" y="311"/>
                </a:cubicBezTo>
                <a:cubicBezTo>
                  <a:pt x="1960" y="292"/>
                  <a:pt x="1959" y="266"/>
                  <a:pt x="1945" y="247"/>
                </a:cubicBezTo>
                <a:cubicBezTo>
                  <a:pt x="1866" y="142"/>
                  <a:pt x="1755" y="140"/>
                  <a:pt x="1634" y="128"/>
                </a:cubicBezTo>
                <a:cubicBezTo>
                  <a:pt x="1561" y="131"/>
                  <a:pt x="1487" y="126"/>
                  <a:pt x="1415" y="137"/>
                </a:cubicBezTo>
                <a:cubicBezTo>
                  <a:pt x="1212" y="168"/>
                  <a:pt x="1071" y="309"/>
                  <a:pt x="912" y="421"/>
                </a:cubicBezTo>
                <a:cubicBezTo>
                  <a:pt x="929" y="332"/>
                  <a:pt x="910" y="313"/>
                  <a:pt x="839" y="265"/>
                </a:cubicBezTo>
                <a:cubicBezTo>
                  <a:pt x="642" y="273"/>
                  <a:pt x="580" y="279"/>
                  <a:pt x="409" y="357"/>
                </a:cubicBezTo>
                <a:cubicBezTo>
                  <a:pt x="372" y="374"/>
                  <a:pt x="334" y="390"/>
                  <a:pt x="299" y="411"/>
                </a:cubicBezTo>
                <a:cubicBezTo>
                  <a:pt x="246" y="442"/>
                  <a:pt x="144" y="512"/>
                  <a:pt x="144" y="512"/>
                </a:cubicBezTo>
                <a:cubicBezTo>
                  <a:pt x="120" y="548"/>
                  <a:pt x="124" y="564"/>
                  <a:pt x="80" y="549"/>
                </a:cubicBezTo>
                <a:cubicBezTo>
                  <a:pt x="53" y="684"/>
                  <a:pt x="78" y="827"/>
                  <a:pt x="190" y="914"/>
                </a:cubicBezTo>
                <a:cubicBezTo>
                  <a:pt x="244" y="956"/>
                  <a:pt x="292" y="969"/>
                  <a:pt x="345" y="1006"/>
                </a:cubicBezTo>
                <a:cubicBezTo>
                  <a:pt x="341" y="1007"/>
                  <a:pt x="206" y="1031"/>
                  <a:pt x="190" y="1042"/>
                </a:cubicBezTo>
                <a:cubicBezTo>
                  <a:pt x="175" y="1052"/>
                  <a:pt x="174" y="1075"/>
                  <a:pt x="162" y="1088"/>
                </a:cubicBezTo>
                <a:cubicBezTo>
                  <a:pt x="146" y="1106"/>
                  <a:pt x="125" y="1119"/>
                  <a:pt x="107" y="1134"/>
                </a:cubicBezTo>
                <a:cubicBezTo>
                  <a:pt x="68" y="1203"/>
                  <a:pt x="53" y="1271"/>
                  <a:pt x="25" y="1344"/>
                </a:cubicBezTo>
                <a:cubicBezTo>
                  <a:pt x="13" y="1442"/>
                  <a:pt x="0" y="1553"/>
                  <a:pt x="43" y="1646"/>
                </a:cubicBezTo>
                <a:cubicBezTo>
                  <a:pt x="68" y="1699"/>
                  <a:pt x="120" y="1743"/>
                  <a:pt x="153" y="1792"/>
                </a:cubicBezTo>
                <a:cubicBezTo>
                  <a:pt x="156" y="1816"/>
                  <a:pt x="155" y="1842"/>
                  <a:pt x="162" y="1865"/>
                </a:cubicBezTo>
                <a:cubicBezTo>
                  <a:pt x="164" y="1872"/>
                  <a:pt x="210" y="1917"/>
                  <a:pt x="217" y="1929"/>
                </a:cubicBezTo>
                <a:cubicBezTo>
                  <a:pt x="223" y="1941"/>
                  <a:pt x="235" y="1978"/>
                  <a:pt x="254" y="1984"/>
                </a:cubicBezTo>
                <a:cubicBezTo>
                  <a:pt x="274" y="1991"/>
                  <a:pt x="297" y="1990"/>
                  <a:pt x="318" y="1993"/>
                </a:cubicBezTo>
                <a:cubicBezTo>
                  <a:pt x="340" y="2027"/>
                  <a:pt x="346" y="2016"/>
                  <a:pt x="318" y="2030"/>
                </a:cubicBezTo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83" name="Picture 11" descr="букл_ДДТ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007640">
            <a:off x="3419475" y="4005263"/>
            <a:ext cx="15795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сканирование0005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/>
          <a:stretch>
            <a:fillRect/>
          </a:stretch>
        </p:blipFill>
        <p:spPr bwMode="auto">
          <a:xfrm rot="715530">
            <a:off x="7812088" y="5229225"/>
            <a:ext cx="1706562" cy="2390775"/>
          </a:xfrm>
          <a:prstGeom prst="rect">
            <a:avLst/>
          </a:prstGeom>
          <a:noFill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285852" y="285728"/>
          <a:ext cx="6096000" cy="57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43702" y="285728"/>
          <a:ext cx="762000" cy="479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881702" y="1692260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95884" y="748954"/>
          <a:ext cx="762000" cy="43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4 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10066" y="2620954"/>
          <a:ext cx="762000" cy="24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 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571868" y="2143116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993366"/>
                          </a:solidFill>
                        </a:rPr>
                        <a:t>7  </a:t>
                      </a:r>
                      <a:endParaRPr lang="ru-RU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9933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9933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809868" y="3071810"/>
          <a:ext cx="762000" cy="198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024050" y="1214422"/>
          <a:ext cx="762000" cy="338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Ф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285852" y="3071810"/>
          <a:ext cx="762000" cy="29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</a:tblGrid>
              <a:tr h="468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 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3108" y="5143512"/>
            <a:ext cx="5214974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5.Здесь по проблеме иль явленью</a:t>
            </a:r>
          </a:p>
          <a:p>
            <a:pPr algn="ctr"/>
            <a:r>
              <a:rPr lang="ru-RU" sz="2400" b="1" dirty="0" smtClean="0"/>
              <a:t>Представят вам свое сужденье.</a:t>
            </a:r>
          </a:p>
          <a:p>
            <a:pPr algn="ctr"/>
            <a:r>
              <a:rPr lang="ru-RU" sz="2400" b="1" dirty="0" smtClean="0"/>
              <a:t>Здесь будет правда, а не мифы.</a:t>
            </a:r>
          </a:p>
          <a:p>
            <a:pPr algn="ctr"/>
            <a:r>
              <a:rPr lang="ru-RU" sz="2400" b="1" dirty="0" smtClean="0"/>
              <a:t>Ведь журналистов позвали на …?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781</Words>
  <Application>Microsoft Office PowerPoint</Application>
  <PresentationFormat>Экран (4:3)</PresentationFormat>
  <Paragraphs>534</Paragraphs>
  <Slides>25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CorelDRAW</vt:lpstr>
      <vt:lpstr>МБОУ ДОД «Дворец детского (юношеского) творчества» Редакционно-издательский отдел Школа начинающего журналиста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Сайт Школы начинающего журналиста  http://mi-zhurnalisti.ucoz.ru/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249</cp:revision>
  <dcterms:created xsi:type="dcterms:W3CDTF">2014-10-22T10:44:49Z</dcterms:created>
  <dcterms:modified xsi:type="dcterms:W3CDTF">2014-11-06T09:21:41Z</dcterms:modified>
</cp:coreProperties>
</file>